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9144000" cy="5143500" type="screen16x9"/>
  <p:notesSz cx="6858000" cy="9144000"/>
  <p:embeddedFontLst>
    <p:embeddedFont>
      <p:font typeface="Fira Sans Extra Condensed" panose="020F0502020204030204" pitchFamily="34" charset="0"/>
      <p:regular r:id="rId40"/>
      <p:bold r:id="rId41"/>
      <p:italic r:id="rId42"/>
      <p:boldItalic r:id="rId43"/>
    </p:embeddedFont>
    <p:embeddedFont>
      <p:font typeface="Fira Sans Extra Condensed Medium" panose="020B06030500000200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66"/>
  </p:normalViewPr>
  <p:slideViewPr>
    <p:cSldViewPr snapToGrid="0">
      <p:cViewPr>
        <p:scale>
          <a:sx n="133" d="100"/>
          <a:sy n="133" d="100"/>
        </p:scale>
        <p:origin x="1144"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a1cc52ae2b_1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a1cc52ae2b_1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a1cc52ae2b_1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a1cc52ae2b_1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a1cc52ae2b_1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a1cc52ae2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a1cc52ae2b_1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a1cc52ae2b_1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1cc52ae2b_1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1cc52ae2b_1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a1cc52ae2b_1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a1cc52ae2b_1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a1cc52ae2b_1_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a1cc52ae2b_1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a1cc52ae2b_1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a1cc52ae2b_1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a1cc52ae2b_1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a1cc52ae2b_1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a1cc52ae2b_1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a1cc52ae2b_1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a1cc52ae2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a1cc52ae2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a1cc52ae2b_1_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a1cc52ae2b_1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62cb9563bd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62cb9563bd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62cb9563bd_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62cb9563bd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62cb9563bd_9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62cb9563bd_9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62cb9563bd_9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62cb9563bd_9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62cb9563bd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62cb9563bd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Xuhan Zhang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62cb9563bd_5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62cb9563bd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Xuhan Zhang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62cb9563bd_5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62cb9563bd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Xuhan Zhang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62cb9563bd_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262cb9563bd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Xuhan Zhang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8a22a4a535_2_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8a22a4a535_2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1cc52ae2b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1cc52ae2b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8bb4d846c5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8bb4d846c5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8ab8bef9c2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8ab8bef9c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8ab8bef9c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8a22a4a535_2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8a22a4a535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8ab8bef9c2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8ab8bef9c2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62cb9563bd_4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62cb9563bd_4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62cb9563bd_4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262cb9563bd_4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62cb9563bd_4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62cb9563bd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a1cc52ae2b_1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a1cc52ae2b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1cc52ae2b_1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1cc52ae2b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a1cc52ae2b_1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a1cc52ae2b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a1cc52ae2b_1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a1cc52ae2b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a1cc52ae2b_1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a1cc52ae2b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a1cc52ae2b_1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a1cc52ae2b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www.bjmemc.com.c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1374362" y="753752"/>
            <a:ext cx="63828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Data Visualization</a:t>
            </a:r>
            <a:br>
              <a:rPr lang="en" dirty="0">
                <a:solidFill>
                  <a:schemeClr val="accent1"/>
                </a:solidFill>
              </a:rPr>
            </a:br>
            <a:r>
              <a:rPr lang="en-US" sz="2400" dirty="0"/>
              <a:t>Data-Driven Analysis of Air Quality in Beijing</a:t>
            </a:r>
            <a:endParaRPr dirty="0">
              <a:solidFill>
                <a:schemeClr val="accent1"/>
              </a:solidFill>
            </a:endParaRPr>
          </a:p>
        </p:txBody>
      </p:sp>
      <p:grpSp>
        <p:nvGrpSpPr>
          <p:cNvPr id="57" name="Google Shape;57;p15"/>
          <p:cNvGrpSpPr/>
          <p:nvPr/>
        </p:nvGrpSpPr>
        <p:grpSpPr>
          <a:xfrm>
            <a:off x="-1765072" y="2664807"/>
            <a:ext cx="10787812" cy="3283202"/>
            <a:chOff x="711150" y="1559663"/>
            <a:chExt cx="7721575" cy="2350013"/>
          </a:xfrm>
        </p:grpSpPr>
        <p:sp>
          <p:nvSpPr>
            <p:cNvPr id="58" name="Google Shape;58;p1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txBody>
            <a:bodyPr/>
            <a:lstStyle/>
            <a:p>
              <a:endParaRPr lang="en-US"/>
            </a:p>
          </p:txBody>
        </p:sp>
        <p:sp>
          <p:nvSpPr>
            <p:cNvPr id="59" name="Google Shape;59;p15"/>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5"/>
          <p:cNvGrpSpPr/>
          <p:nvPr/>
        </p:nvGrpSpPr>
        <p:grpSpPr>
          <a:xfrm>
            <a:off x="-823039" y="2664804"/>
            <a:ext cx="10790078" cy="2519041"/>
            <a:chOff x="710288" y="2137750"/>
            <a:chExt cx="7723197" cy="1803050"/>
          </a:xfrm>
        </p:grpSpPr>
        <p:sp>
          <p:nvSpPr>
            <p:cNvPr id="72" name="Google Shape;72;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txBody>
            <a:bodyPr/>
            <a:lstStyle/>
            <a:p>
              <a:endParaRPr lang="en-US"/>
            </a:p>
          </p:txBody>
        </p:sp>
        <p:sp>
          <p:nvSpPr>
            <p:cNvPr id="73" name="Google Shape;73;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289" name="Google Shape;289;p25"/>
          <p:cNvSpPr txBox="1"/>
          <p:nvPr/>
        </p:nvSpPr>
        <p:spPr>
          <a:xfrm>
            <a:off x="-36150" y="1836775"/>
            <a:ext cx="91440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sp>
        <p:nvSpPr>
          <p:cNvPr id="290" name="Google Shape;290;p25"/>
          <p:cNvSpPr txBox="1"/>
          <p:nvPr/>
        </p:nvSpPr>
        <p:spPr>
          <a:xfrm>
            <a:off x="436825" y="3030100"/>
            <a:ext cx="515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0E2A47"/>
              </a:solidFill>
              <a:highlight>
                <a:schemeClr val="lt1"/>
              </a:highlight>
              <a:latin typeface="Fira Sans Extra Condensed"/>
              <a:ea typeface="Fira Sans Extra Condensed"/>
              <a:cs typeface="Fira Sans Extra Condensed"/>
              <a:sym typeface="Fira Sans Extra Condensed"/>
            </a:endParaRPr>
          </a:p>
        </p:txBody>
      </p:sp>
      <p:grpSp>
        <p:nvGrpSpPr>
          <p:cNvPr id="291" name="Google Shape;291;p25"/>
          <p:cNvGrpSpPr/>
          <p:nvPr/>
        </p:nvGrpSpPr>
        <p:grpSpPr>
          <a:xfrm rot="-5399754">
            <a:off x="2740950" y="3616750"/>
            <a:ext cx="10787812" cy="1945340"/>
            <a:chOff x="711150" y="1559663"/>
            <a:chExt cx="7721575" cy="2350013"/>
          </a:xfrm>
        </p:grpSpPr>
        <p:sp>
          <p:nvSpPr>
            <p:cNvPr id="292" name="Google Shape;292;p2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293" name="Google Shape;293;p25"/>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25"/>
          <p:cNvSpPr txBox="1"/>
          <p:nvPr/>
        </p:nvSpPr>
        <p:spPr>
          <a:xfrm>
            <a:off x="817825" y="3478757"/>
            <a:ext cx="6303300" cy="369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200">
              <a:solidFill>
                <a:schemeClr val="accent6"/>
              </a:solidFill>
              <a:highlight>
                <a:schemeClr val="lt1"/>
              </a:highlight>
              <a:latin typeface="Fira Sans Extra Condensed"/>
              <a:ea typeface="Fira Sans Extra Condensed"/>
              <a:cs typeface="Fira Sans Extra Condensed"/>
              <a:sym typeface="Fira Sans Extra Condensed"/>
            </a:endParaRPr>
          </a:p>
        </p:txBody>
      </p:sp>
      <p:pic>
        <p:nvPicPr>
          <p:cNvPr id="306" name="Google Shape;306;p25"/>
          <p:cNvPicPr preferRelativeResize="0"/>
          <p:nvPr/>
        </p:nvPicPr>
        <p:blipFill>
          <a:blip r:embed="rId3">
            <a:alphaModFix/>
          </a:blip>
          <a:stretch>
            <a:fillRect/>
          </a:stretch>
        </p:blipFill>
        <p:spPr>
          <a:xfrm>
            <a:off x="436825" y="467650"/>
            <a:ext cx="5468376" cy="4240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6"/>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312" name="Google Shape;312;p26"/>
          <p:cNvSpPr txBox="1"/>
          <p:nvPr/>
        </p:nvSpPr>
        <p:spPr>
          <a:xfrm>
            <a:off x="-1785800" y="152400"/>
            <a:ext cx="90717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Descriptive Statistics</a:t>
            </a:r>
            <a:endParaRPr/>
          </a:p>
        </p:txBody>
      </p:sp>
      <p:sp>
        <p:nvSpPr>
          <p:cNvPr id="313" name="Google Shape;313;p26"/>
          <p:cNvSpPr txBox="1"/>
          <p:nvPr/>
        </p:nvSpPr>
        <p:spPr>
          <a:xfrm>
            <a:off x="-36150" y="1836775"/>
            <a:ext cx="91440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sp>
        <p:nvSpPr>
          <p:cNvPr id="314" name="Google Shape;314;p26"/>
          <p:cNvSpPr txBox="1"/>
          <p:nvPr/>
        </p:nvSpPr>
        <p:spPr>
          <a:xfrm>
            <a:off x="436825" y="3030100"/>
            <a:ext cx="5152200" cy="939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1"/>
              </a:buClr>
              <a:buSzPts val="1700"/>
              <a:buFont typeface="Fira Sans Extra Condensed"/>
              <a:buChar char="-"/>
            </a:pPr>
            <a:r>
              <a:rPr lang="en" sz="1700">
                <a:solidFill>
                  <a:schemeClr val="dk1"/>
                </a:solidFill>
                <a:highlight>
                  <a:schemeClr val="lt1"/>
                </a:highlight>
                <a:latin typeface="Fira Sans Extra Condensed"/>
                <a:ea typeface="Fira Sans Extra Condensed"/>
                <a:cs typeface="Fira Sans Extra Condensed"/>
                <a:sym typeface="Fira Sans Extra Condensed"/>
              </a:rPr>
              <a:t>Checking the column names and data types  </a:t>
            </a:r>
            <a:endParaRPr sz="1700">
              <a:solidFill>
                <a:schemeClr val="dk1"/>
              </a:solidFill>
              <a:highlight>
                <a:schemeClr val="lt1"/>
              </a:highlight>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800">
              <a:solidFill>
                <a:srgbClr val="0E2A47"/>
              </a:solidFill>
              <a:highlight>
                <a:schemeClr val="lt1"/>
              </a:highlight>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solidFill>
                <a:srgbClr val="0E2A47"/>
              </a:solidFill>
              <a:highlight>
                <a:schemeClr val="lt1"/>
              </a:highlight>
              <a:latin typeface="Fira Sans Extra Condensed"/>
              <a:ea typeface="Fira Sans Extra Condensed"/>
              <a:cs typeface="Fira Sans Extra Condensed"/>
              <a:sym typeface="Fira Sans Extra Condensed"/>
            </a:endParaRPr>
          </a:p>
        </p:txBody>
      </p:sp>
      <p:grpSp>
        <p:nvGrpSpPr>
          <p:cNvPr id="315" name="Google Shape;315;p26"/>
          <p:cNvGrpSpPr/>
          <p:nvPr/>
        </p:nvGrpSpPr>
        <p:grpSpPr>
          <a:xfrm rot="-5399754">
            <a:off x="2740950" y="3616750"/>
            <a:ext cx="10787812" cy="1945340"/>
            <a:chOff x="711150" y="1559663"/>
            <a:chExt cx="7721575" cy="2350013"/>
          </a:xfrm>
        </p:grpSpPr>
        <p:sp>
          <p:nvSpPr>
            <p:cNvPr id="316" name="Google Shape;316;p26"/>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317" name="Google Shape;317;p26"/>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9" name="Google Shape;329;p26"/>
          <p:cNvPicPr preferRelativeResize="0"/>
          <p:nvPr/>
        </p:nvPicPr>
        <p:blipFill>
          <a:blip r:embed="rId3">
            <a:alphaModFix/>
          </a:blip>
          <a:stretch>
            <a:fillRect/>
          </a:stretch>
        </p:blipFill>
        <p:spPr>
          <a:xfrm>
            <a:off x="486700" y="1258202"/>
            <a:ext cx="6482027" cy="3159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335" name="Google Shape;335;p27"/>
          <p:cNvSpPr txBox="1"/>
          <p:nvPr/>
        </p:nvSpPr>
        <p:spPr>
          <a:xfrm>
            <a:off x="-845475" y="151150"/>
            <a:ext cx="90717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Descriptive Statistics Analysis</a:t>
            </a:r>
            <a:endParaRPr/>
          </a:p>
        </p:txBody>
      </p:sp>
      <p:sp>
        <p:nvSpPr>
          <p:cNvPr id="336" name="Google Shape;336;p27"/>
          <p:cNvSpPr txBox="1"/>
          <p:nvPr/>
        </p:nvSpPr>
        <p:spPr>
          <a:xfrm>
            <a:off x="-36150" y="1836775"/>
            <a:ext cx="91440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grpSp>
        <p:nvGrpSpPr>
          <p:cNvPr id="337" name="Google Shape;337;p27"/>
          <p:cNvGrpSpPr/>
          <p:nvPr/>
        </p:nvGrpSpPr>
        <p:grpSpPr>
          <a:xfrm rot="-5399754">
            <a:off x="2740950" y="3616750"/>
            <a:ext cx="10787812" cy="1945340"/>
            <a:chOff x="711150" y="1559663"/>
            <a:chExt cx="7721575" cy="2350013"/>
          </a:xfrm>
        </p:grpSpPr>
        <p:sp>
          <p:nvSpPr>
            <p:cNvPr id="338" name="Google Shape;338;p27"/>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339" name="Google Shape;339;p27"/>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7"/>
          <p:cNvSpPr txBox="1"/>
          <p:nvPr/>
        </p:nvSpPr>
        <p:spPr>
          <a:xfrm>
            <a:off x="0" y="1219200"/>
            <a:ext cx="7088400" cy="3694200"/>
          </a:xfrm>
          <a:prstGeom prst="rect">
            <a:avLst/>
          </a:prstGeom>
          <a:noFill/>
          <a:ln>
            <a:noFill/>
          </a:ln>
        </p:spPr>
        <p:txBody>
          <a:bodyPr spcFirstLastPara="1" wrap="square" lIns="91425" tIns="91425" rIns="91425" bIns="91425" anchor="t" anchorCtr="0">
            <a:spAutoFit/>
          </a:bodyPr>
          <a:lstStyle/>
          <a:p>
            <a:pPr marL="736600" marR="660400" lvl="0" indent="-304800" algn="l" rtl="0">
              <a:lnSpc>
                <a:spcPct val="150000"/>
              </a:lnSpc>
              <a:spcBef>
                <a:spcPts val="0"/>
              </a:spcBef>
              <a:spcAft>
                <a:spcPts val="0"/>
              </a:spcAft>
              <a:buClr>
                <a:schemeClr val="accent6"/>
              </a:buClr>
              <a:buSzPts val="1200"/>
              <a:buFont typeface="Fira Sans Extra Condensed"/>
              <a:buChar char="●"/>
            </a:pPr>
            <a:r>
              <a:rPr lang="en" sz="1200" b="1">
                <a:solidFill>
                  <a:schemeClr val="accent6"/>
                </a:solidFill>
                <a:highlight>
                  <a:schemeClr val="lt1"/>
                </a:highlight>
                <a:latin typeface="Fira Sans Extra Condensed"/>
                <a:ea typeface="Fira Sans Extra Condensed"/>
                <a:cs typeface="Fira Sans Extra Condensed"/>
                <a:sym typeface="Fira Sans Extra Condensed"/>
              </a:rPr>
              <a:t>Count Variations:</a:t>
            </a:r>
            <a:r>
              <a:rPr lang="en" sz="1200">
                <a:solidFill>
                  <a:schemeClr val="accent6"/>
                </a:solidFill>
                <a:highlight>
                  <a:schemeClr val="lt1"/>
                </a:highlight>
                <a:latin typeface="Fira Sans Extra Condensed"/>
                <a:ea typeface="Fira Sans Extra Condensed"/>
                <a:cs typeface="Fira Sans Extra Condensed"/>
                <a:sym typeface="Fira Sans Extra Condensed"/>
              </a:rPr>
              <a:t> Some missing values are noted, with SO2 having fewer observations. This could affect the robustness of average calculations and other statistics.</a:t>
            </a:r>
            <a:endParaRPr sz="1200">
              <a:solidFill>
                <a:schemeClr val="accent6"/>
              </a:solidFill>
              <a:highlight>
                <a:schemeClr val="lt1"/>
              </a:highlight>
              <a:latin typeface="Fira Sans Extra Condensed"/>
              <a:ea typeface="Fira Sans Extra Condensed"/>
              <a:cs typeface="Fira Sans Extra Condensed"/>
              <a:sym typeface="Fira Sans Extra Condensed"/>
            </a:endParaRPr>
          </a:p>
          <a:p>
            <a:pPr marL="736600" marR="660400" lvl="0" indent="-304800" algn="l" rtl="0">
              <a:lnSpc>
                <a:spcPct val="150000"/>
              </a:lnSpc>
              <a:spcBef>
                <a:spcPts val="0"/>
              </a:spcBef>
              <a:spcAft>
                <a:spcPts val="0"/>
              </a:spcAft>
              <a:buClr>
                <a:schemeClr val="accent6"/>
              </a:buClr>
              <a:buSzPts val="1200"/>
              <a:buFont typeface="Fira Sans Extra Condensed"/>
              <a:buChar char="●"/>
            </a:pPr>
            <a:r>
              <a:rPr lang="en" sz="1200" b="1">
                <a:solidFill>
                  <a:schemeClr val="accent6"/>
                </a:solidFill>
                <a:highlight>
                  <a:schemeClr val="lt1"/>
                </a:highlight>
                <a:latin typeface="Fira Sans Extra Condensed"/>
                <a:ea typeface="Fira Sans Extra Condensed"/>
                <a:cs typeface="Fira Sans Extra Condensed"/>
                <a:sym typeface="Fira Sans Extra Condensed"/>
              </a:rPr>
              <a:t>Variability: </a:t>
            </a:r>
            <a:r>
              <a:rPr lang="en" sz="1200">
                <a:solidFill>
                  <a:schemeClr val="accent6"/>
                </a:solidFill>
                <a:highlight>
                  <a:schemeClr val="lt1"/>
                </a:highlight>
                <a:latin typeface="Fira Sans Extra Condensed"/>
                <a:ea typeface="Fira Sans Extra Condensed"/>
                <a:cs typeface="Fira Sans Extra Condensed"/>
                <a:sym typeface="Fira Sans Extra Condensed"/>
              </a:rPr>
              <a:t>The standard deviation is high for PM25 and PM10, pointing to daily fluctuations in their levels. These variations could be influenced by multiple factors such as weather conditions, economic activity, and emission controls.</a:t>
            </a:r>
            <a:endParaRPr sz="1200">
              <a:solidFill>
                <a:schemeClr val="accent6"/>
              </a:solidFill>
              <a:highlight>
                <a:schemeClr val="lt1"/>
              </a:highlight>
              <a:latin typeface="Fira Sans Extra Condensed"/>
              <a:ea typeface="Fira Sans Extra Condensed"/>
              <a:cs typeface="Fira Sans Extra Condensed"/>
              <a:sym typeface="Fira Sans Extra Condensed"/>
            </a:endParaRPr>
          </a:p>
          <a:p>
            <a:pPr marL="736600" marR="660400" lvl="0" indent="-304800" algn="l" rtl="0">
              <a:lnSpc>
                <a:spcPct val="150000"/>
              </a:lnSpc>
              <a:spcBef>
                <a:spcPts val="0"/>
              </a:spcBef>
              <a:spcAft>
                <a:spcPts val="0"/>
              </a:spcAft>
              <a:buClr>
                <a:schemeClr val="accent6"/>
              </a:buClr>
              <a:buSzPts val="1200"/>
              <a:buFont typeface="Fira Sans Extra Condensed"/>
              <a:buChar char="●"/>
            </a:pPr>
            <a:r>
              <a:rPr lang="en" sz="1200" b="1">
                <a:solidFill>
                  <a:schemeClr val="accent6"/>
                </a:solidFill>
                <a:highlight>
                  <a:schemeClr val="lt1"/>
                </a:highlight>
                <a:latin typeface="Fira Sans Extra Condensed"/>
                <a:ea typeface="Fira Sans Extra Condensed"/>
                <a:cs typeface="Fira Sans Extra Condensed"/>
                <a:sym typeface="Fira Sans Extra Condensed"/>
              </a:rPr>
              <a:t>Average Levels: </a:t>
            </a:r>
            <a:r>
              <a:rPr lang="en" sz="1200">
                <a:solidFill>
                  <a:schemeClr val="accent6"/>
                </a:solidFill>
                <a:highlight>
                  <a:schemeClr val="lt1"/>
                </a:highlight>
                <a:latin typeface="Fira Sans Extra Condensed"/>
                <a:ea typeface="Fira Sans Extra Condensed"/>
                <a:cs typeface="Fira Sans Extra Condensed"/>
                <a:sym typeface="Fira Sans Extra Condensed"/>
              </a:rPr>
              <a:t>PM25 and PM10 have the highest mean concentrations, indicating a potential concern for particulate matter pollution. These pollutants can have significant health impacts, especially PM25, which can penetrate deep into the lungs.</a:t>
            </a:r>
            <a:endParaRPr sz="1200">
              <a:solidFill>
                <a:schemeClr val="accent6"/>
              </a:solidFill>
              <a:highlight>
                <a:schemeClr val="lt1"/>
              </a:highlight>
              <a:latin typeface="Fira Sans Extra Condensed"/>
              <a:ea typeface="Fira Sans Extra Condensed"/>
              <a:cs typeface="Fira Sans Extra Condensed"/>
              <a:sym typeface="Fira Sans Extra Condensed"/>
            </a:endParaRPr>
          </a:p>
          <a:p>
            <a:pPr marL="736600" marR="660400" lvl="0" indent="-304800" algn="l" rtl="0">
              <a:lnSpc>
                <a:spcPct val="150000"/>
              </a:lnSpc>
              <a:spcBef>
                <a:spcPts val="0"/>
              </a:spcBef>
              <a:spcAft>
                <a:spcPts val="0"/>
              </a:spcAft>
              <a:buClr>
                <a:schemeClr val="accent6"/>
              </a:buClr>
              <a:buSzPts val="1200"/>
              <a:buFont typeface="Fira Sans Extra Condensed"/>
              <a:buChar char="●"/>
            </a:pPr>
            <a:r>
              <a:rPr lang="en" sz="1200" b="1">
                <a:solidFill>
                  <a:schemeClr val="accent6"/>
                </a:solidFill>
                <a:highlight>
                  <a:schemeClr val="lt1"/>
                </a:highlight>
                <a:latin typeface="Fira Sans Extra Condensed"/>
                <a:ea typeface="Fira Sans Extra Condensed"/>
                <a:cs typeface="Fira Sans Extra Condensed"/>
                <a:sym typeface="Fira Sans Extra Condensed"/>
              </a:rPr>
              <a:t>Range: </a:t>
            </a:r>
            <a:r>
              <a:rPr lang="en" sz="1200">
                <a:solidFill>
                  <a:schemeClr val="accent6"/>
                </a:solidFill>
                <a:highlight>
                  <a:schemeClr val="lt1"/>
                </a:highlight>
                <a:latin typeface="Fira Sans Extra Condensed"/>
                <a:ea typeface="Fira Sans Extra Condensed"/>
                <a:cs typeface="Fira Sans Extra Condensed"/>
                <a:sym typeface="Fira Sans Extra Condensed"/>
              </a:rPr>
              <a:t>The minimum and maximum values show a broad spread of pollution levels, with peak values for PM25 and PM10 suggesting occasional very poor air quality days.</a:t>
            </a:r>
            <a:endParaRPr sz="1200">
              <a:solidFill>
                <a:schemeClr val="accent6"/>
              </a:solidFill>
              <a:highlight>
                <a:schemeClr val="lt1"/>
              </a:highlight>
              <a:latin typeface="Fira Sans Extra Condensed"/>
              <a:ea typeface="Fira Sans Extra Condensed"/>
              <a:cs typeface="Fira Sans Extra Condensed"/>
              <a:sym typeface="Fira Sans Extra Condensed"/>
            </a:endParaRPr>
          </a:p>
          <a:p>
            <a:pPr marL="736600" marR="660400" lvl="0" indent="-304800" algn="l" rtl="0">
              <a:lnSpc>
                <a:spcPct val="150000"/>
              </a:lnSpc>
              <a:spcBef>
                <a:spcPts val="0"/>
              </a:spcBef>
              <a:spcAft>
                <a:spcPts val="0"/>
              </a:spcAft>
              <a:buClr>
                <a:schemeClr val="accent6"/>
              </a:buClr>
              <a:buSzPts val="1200"/>
              <a:buFont typeface="Fira Sans Extra Condensed"/>
              <a:buChar char="●"/>
            </a:pPr>
            <a:r>
              <a:rPr lang="en" sz="1200" b="1">
                <a:solidFill>
                  <a:schemeClr val="accent6"/>
                </a:solidFill>
                <a:highlight>
                  <a:schemeClr val="lt1"/>
                </a:highlight>
                <a:latin typeface="Fira Sans Extra Condensed"/>
                <a:ea typeface="Fira Sans Extra Condensed"/>
                <a:cs typeface="Fira Sans Extra Condensed"/>
                <a:sym typeface="Fira Sans Extra Condensed"/>
              </a:rPr>
              <a:t>Quartiles:</a:t>
            </a:r>
            <a:r>
              <a:rPr lang="en" sz="1200">
                <a:solidFill>
                  <a:schemeClr val="accent6"/>
                </a:solidFill>
                <a:highlight>
                  <a:schemeClr val="lt1"/>
                </a:highlight>
                <a:latin typeface="Fira Sans Extra Condensed"/>
                <a:ea typeface="Fira Sans Extra Condensed"/>
                <a:cs typeface="Fira Sans Extra Condensed"/>
                <a:sym typeface="Fira Sans Extra Condensed"/>
              </a:rPr>
              <a:t> The 25%, 50% (median), and 75% values demonstrate that half of the observed days fall within a moderate to potentially unhealthy range for PM25, highlighting a regular exposure to higher pollution levels.</a:t>
            </a:r>
            <a:endParaRPr sz="1200">
              <a:solidFill>
                <a:schemeClr val="accent6"/>
              </a:solidFill>
              <a:highlight>
                <a:schemeClr val="lt1"/>
              </a:highlight>
              <a:latin typeface="Fira Sans Extra Condensed"/>
              <a:ea typeface="Fira Sans Extra Condensed"/>
              <a:cs typeface="Fira Sans Extra Condensed"/>
              <a:sym typeface="Fira Sans Extra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8"/>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357" name="Google Shape;357;p28"/>
          <p:cNvSpPr txBox="1"/>
          <p:nvPr/>
        </p:nvSpPr>
        <p:spPr>
          <a:xfrm>
            <a:off x="-36150" y="152400"/>
            <a:ext cx="9071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   Non null values</a:t>
            </a:r>
            <a:endParaRPr/>
          </a:p>
        </p:txBody>
      </p:sp>
      <p:sp>
        <p:nvSpPr>
          <p:cNvPr id="358" name="Google Shape;358;p28"/>
          <p:cNvSpPr txBox="1"/>
          <p:nvPr/>
        </p:nvSpPr>
        <p:spPr>
          <a:xfrm>
            <a:off x="-36150" y="1836775"/>
            <a:ext cx="91440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grpSp>
        <p:nvGrpSpPr>
          <p:cNvPr id="359" name="Google Shape;359;p28"/>
          <p:cNvGrpSpPr/>
          <p:nvPr/>
        </p:nvGrpSpPr>
        <p:grpSpPr>
          <a:xfrm rot="-5399754">
            <a:off x="2740950" y="3616750"/>
            <a:ext cx="10787812" cy="1945340"/>
            <a:chOff x="711150" y="1559663"/>
            <a:chExt cx="7721575" cy="2350013"/>
          </a:xfrm>
        </p:grpSpPr>
        <p:sp>
          <p:nvSpPr>
            <p:cNvPr id="360" name="Google Shape;360;p28"/>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361" name="Google Shape;361;p28"/>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3" name="Google Shape;373;p28"/>
          <p:cNvPicPr preferRelativeResize="0"/>
          <p:nvPr/>
        </p:nvPicPr>
        <p:blipFill>
          <a:blip r:embed="rId3">
            <a:alphaModFix/>
          </a:blip>
          <a:stretch>
            <a:fillRect/>
          </a:stretch>
        </p:blipFill>
        <p:spPr>
          <a:xfrm>
            <a:off x="381000" y="1144225"/>
            <a:ext cx="6912374" cy="311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9"/>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379" name="Google Shape;379;p29"/>
          <p:cNvSpPr txBox="1"/>
          <p:nvPr/>
        </p:nvSpPr>
        <p:spPr>
          <a:xfrm>
            <a:off x="192450" y="152400"/>
            <a:ext cx="9071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 Outliers</a:t>
            </a:r>
            <a:endParaRPr/>
          </a:p>
        </p:txBody>
      </p:sp>
      <p:sp>
        <p:nvSpPr>
          <p:cNvPr id="380" name="Google Shape;380;p29"/>
          <p:cNvSpPr txBox="1"/>
          <p:nvPr/>
        </p:nvSpPr>
        <p:spPr>
          <a:xfrm>
            <a:off x="339325" y="1048350"/>
            <a:ext cx="6894300" cy="620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chemeClr val="accent6"/>
                </a:solidFill>
                <a:highlight>
                  <a:schemeClr val="lt1"/>
                </a:highlight>
                <a:latin typeface="Fira Sans Extra Condensed"/>
                <a:ea typeface="Fira Sans Extra Condensed"/>
                <a:cs typeface="Fira Sans Extra Condensed"/>
                <a:sym typeface="Fira Sans Extra Condensed"/>
              </a:rPr>
              <a:t>Using the IQR, outliers would be days with extremely low or high pollution levels, which may be linked to specific environmental events or anomalies in data collection.</a:t>
            </a:r>
            <a:endParaRPr sz="1200">
              <a:solidFill>
                <a:schemeClr val="accent6"/>
              </a:solidFill>
              <a:highlight>
                <a:schemeClr val="lt1"/>
              </a:highlight>
              <a:latin typeface="Fira Sans Extra Condensed"/>
              <a:ea typeface="Fira Sans Extra Condensed"/>
              <a:cs typeface="Fira Sans Extra Condensed"/>
              <a:sym typeface="Fira Sans Extra Condensed"/>
            </a:endParaRPr>
          </a:p>
        </p:txBody>
      </p:sp>
      <p:grpSp>
        <p:nvGrpSpPr>
          <p:cNvPr id="381" name="Google Shape;381;p29"/>
          <p:cNvGrpSpPr/>
          <p:nvPr/>
        </p:nvGrpSpPr>
        <p:grpSpPr>
          <a:xfrm rot="-5399754">
            <a:off x="2740950" y="3616750"/>
            <a:ext cx="10787812" cy="1945340"/>
            <a:chOff x="711150" y="1559663"/>
            <a:chExt cx="7721575" cy="2350013"/>
          </a:xfrm>
        </p:grpSpPr>
        <p:sp>
          <p:nvSpPr>
            <p:cNvPr id="382" name="Google Shape;382;p29"/>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383" name="Google Shape;383;p29"/>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5" name="Google Shape;395;p29"/>
          <p:cNvPicPr preferRelativeResize="0"/>
          <p:nvPr/>
        </p:nvPicPr>
        <p:blipFill>
          <a:blip r:embed="rId3">
            <a:alphaModFix/>
          </a:blip>
          <a:stretch>
            <a:fillRect/>
          </a:stretch>
        </p:blipFill>
        <p:spPr>
          <a:xfrm>
            <a:off x="381000" y="1839600"/>
            <a:ext cx="6537078" cy="2751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0"/>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401" name="Google Shape;401;p30"/>
          <p:cNvSpPr txBox="1"/>
          <p:nvPr/>
        </p:nvSpPr>
        <p:spPr>
          <a:xfrm>
            <a:off x="192450" y="152400"/>
            <a:ext cx="9071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 Outliers per pollutant</a:t>
            </a:r>
            <a:endParaRPr/>
          </a:p>
        </p:txBody>
      </p:sp>
      <p:grpSp>
        <p:nvGrpSpPr>
          <p:cNvPr id="402" name="Google Shape;402;p30"/>
          <p:cNvGrpSpPr/>
          <p:nvPr/>
        </p:nvGrpSpPr>
        <p:grpSpPr>
          <a:xfrm rot="-5399754">
            <a:off x="2740950" y="3616750"/>
            <a:ext cx="10787812" cy="1945340"/>
            <a:chOff x="711150" y="1559663"/>
            <a:chExt cx="7721575" cy="2350013"/>
          </a:xfrm>
        </p:grpSpPr>
        <p:sp>
          <p:nvSpPr>
            <p:cNvPr id="403" name="Google Shape;403;p30"/>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404" name="Google Shape;404;p30"/>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6" name="Google Shape;416;p30"/>
          <p:cNvPicPr preferRelativeResize="0"/>
          <p:nvPr/>
        </p:nvPicPr>
        <p:blipFill>
          <a:blip r:embed="rId3">
            <a:alphaModFix/>
          </a:blip>
          <a:stretch>
            <a:fillRect/>
          </a:stretch>
        </p:blipFill>
        <p:spPr>
          <a:xfrm>
            <a:off x="457200" y="1123725"/>
            <a:ext cx="4234626" cy="3463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1"/>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422" name="Google Shape;422;p31"/>
          <p:cNvSpPr txBox="1"/>
          <p:nvPr/>
        </p:nvSpPr>
        <p:spPr>
          <a:xfrm>
            <a:off x="192450" y="152400"/>
            <a:ext cx="9071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 Plotting Outliers - Boxplot </a:t>
            </a:r>
            <a:endParaRPr/>
          </a:p>
        </p:txBody>
      </p:sp>
      <p:grpSp>
        <p:nvGrpSpPr>
          <p:cNvPr id="423" name="Google Shape;423;p31"/>
          <p:cNvGrpSpPr/>
          <p:nvPr/>
        </p:nvGrpSpPr>
        <p:grpSpPr>
          <a:xfrm rot="-5399754">
            <a:off x="2740950" y="3616750"/>
            <a:ext cx="10787812" cy="1945340"/>
            <a:chOff x="711150" y="1559663"/>
            <a:chExt cx="7721575" cy="2350013"/>
          </a:xfrm>
        </p:grpSpPr>
        <p:sp>
          <p:nvSpPr>
            <p:cNvPr id="424" name="Google Shape;424;p31"/>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425" name="Google Shape;425;p31"/>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7" name="Google Shape;437;p31"/>
          <p:cNvPicPr preferRelativeResize="0"/>
          <p:nvPr/>
        </p:nvPicPr>
        <p:blipFill>
          <a:blip r:embed="rId3">
            <a:alphaModFix/>
          </a:blip>
          <a:stretch>
            <a:fillRect/>
          </a:stretch>
        </p:blipFill>
        <p:spPr>
          <a:xfrm>
            <a:off x="401275" y="1088025"/>
            <a:ext cx="6673648" cy="3472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grpSp>
        <p:nvGrpSpPr>
          <p:cNvPr id="443" name="Google Shape;443;p32"/>
          <p:cNvGrpSpPr/>
          <p:nvPr/>
        </p:nvGrpSpPr>
        <p:grpSpPr>
          <a:xfrm rot="-5399754">
            <a:off x="2740950" y="3616750"/>
            <a:ext cx="10787812" cy="1945340"/>
            <a:chOff x="711150" y="1559663"/>
            <a:chExt cx="7721575" cy="2350013"/>
          </a:xfrm>
        </p:grpSpPr>
        <p:sp>
          <p:nvSpPr>
            <p:cNvPr id="444" name="Google Shape;444;p32"/>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445" name="Google Shape;445;p32"/>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7" name="Google Shape;457;p32"/>
          <p:cNvPicPr preferRelativeResize="0"/>
          <p:nvPr/>
        </p:nvPicPr>
        <p:blipFill>
          <a:blip r:embed="rId3">
            <a:alphaModFix/>
          </a:blip>
          <a:stretch>
            <a:fillRect/>
          </a:stretch>
        </p:blipFill>
        <p:spPr>
          <a:xfrm>
            <a:off x="352275" y="2876550"/>
            <a:ext cx="6467476" cy="2079549"/>
          </a:xfrm>
          <a:prstGeom prst="rect">
            <a:avLst/>
          </a:prstGeom>
          <a:noFill/>
          <a:ln>
            <a:noFill/>
          </a:ln>
        </p:spPr>
      </p:pic>
      <p:pic>
        <p:nvPicPr>
          <p:cNvPr id="458" name="Google Shape;458;p32"/>
          <p:cNvPicPr preferRelativeResize="0"/>
          <p:nvPr/>
        </p:nvPicPr>
        <p:blipFill>
          <a:blip r:embed="rId4">
            <a:alphaModFix/>
          </a:blip>
          <a:stretch>
            <a:fillRect/>
          </a:stretch>
        </p:blipFill>
        <p:spPr>
          <a:xfrm>
            <a:off x="381000" y="191400"/>
            <a:ext cx="6409800" cy="2485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3"/>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464" name="Google Shape;464;p33"/>
          <p:cNvSpPr txBox="1"/>
          <p:nvPr/>
        </p:nvSpPr>
        <p:spPr>
          <a:xfrm>
            <a:off x="192450" y="152400"/>
            <a:ext cx="9071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 Plotting Outliers - Time Series</a:t>
            </a:r>
            <a:endParaRPr/>
          </a:p>
        </p:txBody>
      </p:sp>
      <p:grpSp>
        <p:nvGrpSpPr>
          <p:cNvPr id="465" name="Google Shape;465;p33"/>
          <p:cNvGrpSpPr/>
          <p:nvPr/>
        </p:nvGrpSpPr>
        <p:grpSpPr>
          <a:xfrm rot="-5399754">
            <a:off x="2740950" y="3616750"/>
            <a:ext cx="10787812" cy="1945340"/>
            <a:chOff x="711150" y="1559663"/>
            <a:chExt cx="7721575" cy="2350013"/>
          </a:xfrm>
        </p:grpSpPr>
        <p:sp>
          <p:nvSpPr>
            <p:cNvPr id="466" name="Google Shape;466;p33"/>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467" name="Google Shape;467;p33"/>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9" name="Google Shape;479;p33"/>
          <p:cNvPicPr preferRelativeResize="0"/>
          <p:nvPr/>
        </p:nvPicPr>
        <p:blipFill>
          <a:blip r:embed="rId3">
            <a:alphaModFix/>
          </a:blip>
          <a:stretch>
            <a:fillRect/>
          </a:stretch>
        </p:blipFill>
        <p:spPr>
          <a:xfrm>
            <a:off x="457200" y="1185650"/>
            <a:ext cx="4981849" cy="3582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grpSp>
        <p:nvGrpSpPr>
          <p:cNvPr id="485" name="Google Shape;485;p34"/>
          <p:cNvGrpSpPr/>
          <p:nvPr/>
        </p:nvGrpSpPr>
        <p:grpSpPr>
          <a:xfrm rot="-5399754">
            <a:off x="2740950" y="3616750"/>
            <a:ext cx="10787812" cy="1945340"/>
            <a:chOff x="711150" y="1559663"/>
            <a:chExt cx="7721575" cy="2350013"/>
          </a:xfrm>
        </p:grpSpPr>
        <p:sp>
          <p:nvSpPr>
            <p:cNvPr id="486" name="Google Shape;486;p34"/>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487" name="Google Shape;487;p34"/>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9" name="Google Shape;499;p34"/>
          <p:cNvPicPr preferRelativeResize="0"/>
          <p:nvPr/>
        </p:nvPicPr>
        <p:blipFill>
          <a:blip r:embed="rId3">
            <a:alphaModFix/>
          </a:blip>
          <a:stretch>
            <a:fillRect/>
          </a:stretch>
        </p:blipFill>
        <p:spPr>
          <a:xfrm>
            <a:off x="264625" y="559250"/>
            <a:ext cx="6860051" cy="373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ctrTitle"/>
          </p:nvPr>
        </p:nvSpPr>
        <p:spPr>
          <a:xfrm>
            <a:off x="1721400" y="415425"/>
            <a:ext cx="58134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Dataset </a:t>
            </a:r>
            <a:endParaRPr>
              <a:solidFill>
                <a:schemeClr val="accent1"/>
              </a:solidFill>
            </a:endParaRPr>
          </a:p>
        </p:txBody>
      </p:sp>
      <p:sp>
        <p:nvSpPr>
          <p:cNvPr id="124" name="Google Shape;124;p17"/>
          <p:cNvSpPr txBox="1">
            <a:spLocks noGrp="1"/>
          </p:cNvSpPr>
          <p:nvPr>
            <p:ph type="subTitle" idx="1"/>
          </p:nvPr>
        </p:nvSpPr>
        <p:spPr>
          <a:xfrm>
            <a:off x="1549325" y="1839325"/>
            <a:ext cx="6128400" cy="372900"/>
          </a:xfrm>
          <a:prstGeom prst="rect">
            <a:avLst/>
          </a:prstGeom>
        </p:spPr>
        <p:txBody>
          <a:bodyPr spcFirstLastPara="1" wrap="square" lIns="91425" tIns="91425" rIns="91425" bIns="91425" anchor="ctr" anchorCtr="0">
            <a:noAutofit/>
          </a:bodyPr>
          <a:lstStyle/>
          <a:p>
            <a:pPr marL="0" lvl="0" indent="0" algn="ctr" rtl="0">
              <a:lnSpc>
                <a:spcPct val="135714"/>
              </a:lnSpc>
              <a:spcBef>
                <a:spcPts val="0"/>
              </a:spcBef>
              <a:spcAft>
                <a:spcPts val="0"/>
              </a:spcAft>
              <a:buClr>
                <a:schemeClr val="dk1"/>
              </a:buClr>
              <a:buSzPts val="1100"/>
              <a:buFont typeface="Arial"/>
              <a:buNone/>
            </a:pPr>
            <a:r>
              <a:rPr lang="en">
                <a:solidFill>
                  <a:schemeClr val="accent6"/>
                </a:solidFill>
                <a:highlight>
                  <a:schemeClr val="lt1"/>
                </a:highlight>
                <a:latin typeface="Fira Sans Extra Condensed"/>
                <a:ea typeface="Fira Sans Extra Condensed"/>
                <a:cs typeface="Fira Sans Extra Condensed"/>
                <a:sym typeface="Fira Sans Extra Condensed"/>
              </a:rPr>
              <a:t>Beijing past 120 months daily average AQI (Air Quality Index)</a:t>
            </a:r>
            <a:endParaRPr>
              <a:solidFill>
                <a:schemeClr val="accent6"/>
              </a:solidFill>
              <a:highlight>
                <a:schemeClr val="lt1"/>
              </a:highlight>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a:solidFill>
                <a:schemeClr val="accent1"/>
              </a:solidFill>
              <a:latin typeface="Fira Sans Extra Condensed"/>
              <a:ea typeface="Fira Sans Extra Condensed"/>
              <a:cs typeface="Fira Sans Extra Condensed"/>
              <a:sym typeface="Fira Sans Extra Condensed"/>
            </a:endParaRPr>
          </a:p>
        </p:txBody>
      </p:sp>
      <p:sp>
        <p:nvSpPr>
          <p:cNvPr id="125" name="Google Shape;125;p17"/>
          <p:cNvSpPr txBox="1"/>
          <p:nvPr/>
        </p:nvSpPr>
        <p:spPr>
          <a:xfrm>
            <a:off x="1789875" y="2049450"/>
            <a:ext cx="5745000" cy="461700"/>
          </a:xfrm>
          <a:prstGeom prst="rect">
            <a:avLst/>
          </a:prstGeom>
          <a:noFill/>
          <a:ln>
            <a:noFill/>
          </a:ln>
        </p:spPr>
        <p:txBody>
          <a:bodyPr spcFirstLastPara="1" wrap="square" lIns="91425" tIns="91425" rIns="91425" bIns="91425" anchor="t" anchorCtr="0">
            <a:spAutoFit/>
          </a:bodyPr>
          <a:lstStyle/>
          <a:p>
            <a:pPr marL="0" lvl="0" indent="0" algn="ctr" rtl="0">
              <a:lnSpc>
                <a:spcPct val="135714"/>
              </a:lnSpc>
              <a:spcBef>
                <a:spcPts val="0"/>
              </a:spcBef>
              <a:spcAft>
                <a:spcPts val="0"/>
              </a:spcAft>
              <a:buNone/>
            </a:pPr>
            <a:r>
              <a:rPr lang="en" sz="1800">
                <a:solidFill>
                  <a:schemeClr val="accent1"/>
                </a:solidFill>
                <a:highlight>
                  <a:schemeClr val="lt1"/>
                </a:highlight>
                <a:latin typeface="Fira Sans Extra Condensed"/>
                <a:ea typeface="Fira Sans Extra Condensed"/>
                <a:cs typeface="Fira Sans Extra Condensed"/>
                <a:sym typeface="Fira Sans Extra Condensed"/>
              </a:rPr>
              <a:t>Source: </a:t>
            </a:r>
            <a:r>
              <a:rPr lang="en" sz="1800">
                <a:solidFill>
                  <a:schemeClr val="accent1"/>
                </a:solidFill>
                <a:highlight>
                  <a:schemeClr val="lt1"/>
                </a:highlight>
                <a:uFill>
                  <a:noFill/>
                </a:uFill>
                <a:latin typeface="Fira Sans Extra Condensed"/>
                <a:ea typeface="Fira Sans Extra Condensed"/>
                <a:cs typeface="Fira Sans Extra Condensed"/>
                <a:sym typeface="Fira Sans Extra Condensed"/>
                <a:hlinkClick r:id="rId3">
                  <a:extLst>
                    <a:ext uri="{A12FA001-AC4F-418D-AE19-62706E023703}">
                      <ahyp:hlinkClr xmlns:ahyp="http://schemas.microsoft.com/office/drawing/2018/hyperlinkcolor" val="tx"/>
                    </a:ext>
                  </a:extLst>
                </a:hlinkClick>
              </a:rPr>
              <a:t>Beijing Environmental Protection Monitoring Center </a:t>
            </a:r>
            <a:endParaRPr sz="1800">
              <a:solidFill>
                <a:schemeClr val="accent1"/>
              </a:solidFill>
              <a:highlight>
                <a:schemeClr val="lt1"/>
              </a:highlight>
              <a:latin typeface="Fira Sans Extra Condensed"/>
              <a:ea typeface="Fira Sans Extra Condensed"/>
              <a:cs typeface="Fira Sans Extra Condensed"/>
              <a:sym typeface="Fira Sans Extra Condensed"/>
            </a:endParaRPr>
          </a:p>
        </p:txBody>
      </p:sp>
      <p:grpSp>
        <p:nvGrpSpPr>
          <p:cNvPr id="126" name="Google Shape;126;p17"/>
          <p:cNvGrpSpPr/>
          <p:nvPr/>
        </p:nvGrpSpPr>
        <p:grpSpPr>
          <a:xfrm>
            <a:off x="-1765072" y="3274407"/>
            <a:ext cx="10787812" cy="3283202"/>
            <a:chOff x="711150" y="1559663"/>
            <a:chExt cx="7721575" cy="2350013"/>
          </a:xfrm>
        </p:grpSpPr>
        <p:sp>
          <p:nvSpPr>
            <p:cNvPr id="127" name="Google Shape;127;p17"/>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txBody>
            <a:bodyPr/>
            <a:lstStyle/>
            <a:p>
              <a:endParaRPr lang="en-US"/>
            </a:p>
          </p:txBody>
        </p:sp>
        <p:sp>
          <p:nvSpPr>
            <p:cNvPr id="128" name="Google Shape;128;p17"/>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823039" y="3045804"/>
            <a:ext cx="10790078" cy="2519041"/>
            <a:chOff x="710288" y="2137750"/>
            <a:chExt cx="7723197" cy="1803050"/>
          </a:xfrm>
        </p:grpSpPr>
        <p:sp>
          <p:nvSpPr>
            <p:cNvPr id="141" name="Google Shape;141;p17"/>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txBody>
            <a:bodyPr/>
            <a:lstStyle/>
            <a:p>
              <a:endParaRPr lang="en-US"/>
            </a:p>
          </p:txBody>
        </p:sp>
        <p:sp>
          <p:nvSpPr>
            <p:cNvPr id="142" name="Google Shape;142;p17"/>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505" name="Google Shape;505;p35"/>
          <p:cNvSpPr txBox="1"/>
          <p:nvPr/>
        </p:nvSpPr>
        <p:spPr>
          <a:xfrm>
            <a:off x="192450" y="152400"/>
            <a:ext cx="9071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 Outliers Analysis</a:t>
            </a:r>
            <a:endParaRPr/>
          </a:p>
        </p:txBody>
      </p:sp>
      <p:grpSp>
        <p:nvGrpSpPr>
          <p:cNvPr id="506" name="Google Shape;506;p35"/>
          <p:cNvGrpSpPr/>
          <p:nvPr/>
        </p:nvGrpSpPr>
        <p:grpSpPr>
          <a:xfrm rot="-5399754">
            <a:off x="2740950" y="3616750"/>
            <a:ext cx="10787812" cy="1945340"/>
            <a:chOff x="711150" y="1559663"/>
            <a:chExt cx="7721575" cy="2350013"/>
          </a:xfrm>
        </p:grpSpPr>
        <p:sp>
          <p:nvSpPr>
            <p:cNvPr id="507" name="Google Shape;507;p3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508" name="Google Shape;508;p35"/>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35"/>
          <p:cNvSpPr txBox="1"/>
          <p:nvPr/>
        </p:nvSpPr>
        <p:spPr>
          <a:xfrm>
            <a:off x="192450" y="1029600"/>
            <a:ext cx="7800900" cy="3801900"/>
          </a:xfrm>
          <a:prstGeom prst="rect">
            <a:avLst/>
          </a:prstGeom>
          <a:noFill/>
          <a:ln>
            <a:noFill/>
          </a:ln>
        </p:spPr>
        <p:txBody>
          <a:bodyPr spcFirstLastPara="1" wrap="square" lIns="91425" tIns="91425" rIns="91425" bIns="91425" anchor="t" anchorCtr="0">
            <a:spAutoFit/>
          </a:bodyPr>
          <a:lstStyle/>
          <a:p>
            <a:pPr marL="279400" marR="660400" lvl="0" indent="0" algn="l" rtl="0">
              <a:lnSpc>
                <a:spcPct val="150000"/>
              </a:lnSpc>
              <a:spcBef>
                <a:spcPts val="600"/>
              </a:spcBef>
              <a:spcAft>
                <a:spcPts val="0"/>
              </a:spcAft>
              <a:buNone/>
            </a:pPr>
            <a:r>
              <a:rPr lang="en" sz="1200" b="1">
                <a:solidFill>
                  <a:srgbClr val="212121"/>
                </a:solidFill>
                <a:latin typeface="Fira Sans Extra Condensed"/>
                <a:ea typeface="Fira Sans Extra Condensed"/>
                <a:cs typeface="Fira Sans Extra Condensed"/>
                <a:sym typeface="Fira Sans Extra Condensed"/>
              </a:rPr>
              <a:t>PM2.5:</a:t>
            </a:r>
            <a:r>
              <a:rPr lang="en" sz="1200">
                <a:solidFill>
                  <a:srgbClr val="212121"/>
                </a:solidFill>
                <a:latin typeface="Fira Sans Extra Condensed"/>
                <a:ea typeface="Fira Sans Extra Condensed"/>
                <a:cs typeface="Fira Sans Extra Condensed"/>
                <a:sym typeface="Fira Sans Extra Condensed"/>
              </a:rPr>
              <a:t> 2.22% outlier measurements suggest occasional but severe spikes in fine particulate pollution, likely from combustion sources or adverse meteorological conditions.</a:t>
            </a:r>
            <a:endParaRPr sz="1200">
              <a:solidFill>
                <a:srgbClr val="212121"/>
              </a:solidFill>
              <a:latin typeface="Fira Sans Extra Condensed"/>
              <a:ea typeface="Fira Sans Extra Condensed"/>
              <a:cs typeface="Fira Sans Extra Condensed"/>
              <a:sym typeface="Fira Sans Extra Condensed"/>
            </a:endParaRPr>
          </a:p>
          <a:p>
            <a:pPr marL="279400" marR="660400" lvl="0" indent="0" algn="l" rtl="0">
              <a:lnSpc>
                <a:spcPct val="150000"/>
              </a:lnSpc>
              <a:spcBef>
                <a:spcPts val="600"/>
              </a:spcBef>
              <a:spcAft>
                <a:spcPts val="0"/>
              </a:spcAft>
              <a:buNone/>
            </a:pPr>
            <a:r>
              <a:rPr lang="en" sz="1200" b="1">
                <a:solidFill>
                  <a:srgbClr val="212121"/>
                </a:solidFill>
                <a:latin typeface="Fira Sans Extra Condensed"/>
                <a:ea typeface="Fira Sans Extra Condensed"/>
                <a:cs typeface="Fira Sans Extra Condensed"/>
                <a:sym typeface="Fira Sans Extra Condensed"/>
              </a:rPr>
              <a:t>PM10:</a:t>
            </a:r>
            <a:r>
              <a:rPr lang="en" sz="1200">
                <a:solidFill>
                  <a:srgbClr val="212121"/>
                </a:solidFill>
                <a:latin typeface="Fira Sans Extra Condensed"/>
                <a:ea typeface="Fira Sans Extra Condensed"/>
                <a:cs typeface="Fira Sans Extra Condensed"/>
                <a:sym typeface="Fira Sans Extra Condensed"/>
              </a:rPr>
              <a:t> With 4.54% outliers, these data points suggest that Beijing experiences more frequent extreme levels of coarser particles, possibly due to dust, construction, or industrial activities.</a:t>
            </a:r>
            <a:endParaRPr sz="1200">
              <a:solidFill>
                <a:srgbClr val="212121"/>
              </a:solidFill>
              <a:latin typeface="Fira Sans Extra Condensed"/>
              <a:ea typeface="Fira Sans Extra Condensed"/>
              <a:cs typeface="Fira Sans Extra Condensed"/>
              <a:sym typeface="Fira Sans Extra Condensed"/>
            </a:endParaRPr>
          </a:p>
          <a:p>
            <a:pPr marL="279400" marR="660400" lvl="0" indent="0" algn="l" rtl="0">
              <a:lnSpc>
                <a:spcPct val="150000"/>
              </a:lnSpc>
              <a:spcBef>
                <a:spcPts val="600"/>
              </a:spcBef>
              <a:spcAft>
                <a:spcPts val="0"/>
              </a:spcAft>
              <a:buNone/>
            </a:pPr>
            <a:r>
              <a:rPr lang="en" sz="1200" b="1">
                <a:solidFill>
                  <a:srgbClr val="212121"/>
                </a:solidFill>
                <a:latin typeface="Fira Sans Extra Condensed"/>
                <a:ea typeface="Fira Sans Extra Condensed"/>
                <a:cs typeface="Fira Sans Extra Condensed"/>
                <a:sym typeface="Fira Sans Extra Condensed"/>
              </a:rPr>
              <a:t>O3:</a:t>
            </a:r>
            <a:r>
              <a:rPr lang="en" sz="1200">
                <a:solidFill>
                  <a:srgbClr val="212121"/>
                </a:solidFill>
                <a:latin typeface="Fira Sans Extra Condensed"/>
                <a:ea typeface="Fira Sans Extra Condensed"/>
                <a:cs typeface="Fira Sans Extra Condensed"/>
                <a:sym typeface="Fira Sans Extra Condensed"/>
              </a:rPr>
              <a:t> 2.42% outliers in ozone levels could correspond to days with intense sunlight and stagnant air, conditions that enhance O3 formation, impacting urban air quality.</a:t>
            </a:r>
            <a:endParaRPr sz="1200">
              <a:solidFill>
                <a:srgbClr val="212121"/>
              </a:solidFill>
              <a:latin typeface="Fira Sans Extra Condensed"/>
              <a:ea typeface="Fira Sans Extra Condensed"/>
              <a:cs typeface="Fira Sans Extra Condensed"/>
              <a:sym typeface="Fira Sans Extra Condensed"/>
            </a:endParaRPr>
          </a:p>
          <a:p>
            <a:pPr marL="279400" marR="660400" lvl="0" indent="0" algn="l" rtl="0">
              <a:lnSpc>
                <a:spcPct val="150000"/>
              </a:lnSpc>
              <a:spcBef>
                <a:spcPts val="600"/>
              </a:spcBef>
              <a:spcAft>
                <a:spcPts val="0"/>
              </a:spcAft>
              <a:buNone/>
            </a:pPr>
            <a:r>
              <a:rPr lang="en" sz="1200" b="1">
                <a:solidFill>
                  <a:srgbClr val="212121"/>
                </a:solidFill>
                <a:latin typeface="Fira Sans Extra Condensed"/>
                <a:ea typeface="Fira Sans Extra Condensed"/>
                <a:cs typeface="Fira Sans Extra Condensed"/>
                <a:sym typeface="Fira Sans Extra Condensed"/>
              </a:rPr>
              <a:t>NO2:</a:t>
            </a:r>
            <a:r>
              <a:rPr lang="en" sz="1200">
                <a:solidFill>
                  <a:srgbClr val="212121"/>
                </a:solidFill>
                <a:latin typeface="Fira Sans Extra Condensed"/>
                <a:ea typeface="Fira Sans Extra Condensed"/>
                <a:cs typeface="Fira Sans Extra Condensed"/>
                <a:sym typeface="Fira Sans Extra Condensed"/>
              </a:rPr>
              <a:t> The 2.99% outliers for nitrogen dioxide indicate periodic and possibly localized events of high NO2, often related to traffic congestion and industrial emissions.</a:t>
            </a:r>
            <a:endParaRPr sz="1200">
              <a:solidFill>
                <a:srgbClr val="212121"/>
              </a:solidFill>
              <a:latin typeface="Fira Sans Extra Condensed"/>
              <a:ea typeface="Fira Sans Extra Condensed"/>
              <a:cs typeface="Fira Sans Extra Condensed"/>
              <a:sym typeface="Fira Sans Extra Condensed"/>
            </a:endParaRPr>
          </a:p>
          <a:p>
            <a:pPr marL="279400" marR="660400" lvl="0" indent="0" algn="l" rtl="0">
              <a:lnSpc>
                <a:spcPct val="150000"/>
              </a:lnSpc>
              <a:spcBef>
                <a:spcPts val="600"/>
              </a:spcBef>
              <a:spcAft>
                <a:spcPts val="0"/>
              </a:spcAft>
              <a:buNone/>
            </a:pPr>
            <a:r>
              <a:rPr lang="en" sz="1200" b="1">
                <a:solidFill>
                  <a:srgbClr val="212121"/>
                </a:solidFill>
                <a:latin typeface="Fira Sans Extra Condensed"/>
                <a:ea typeface="Fira Sans Extra Condensed"/>
                <a:cs typeface="Fira Sans Extra Condensed"/>
                <a:sym typeface="Fira Sans Extra Condensed"/>
              </a:rPr>
              <a:t>SO2:</a:t>
            </a:r>
            <a:r>
              <a:rPr lang="en" sz="1200">
                <a:solidFill>
                  <a:srgbClr val="212121"/>
                </a:solidFill>
                <a:latin typeface="Fira Sans Extra Condensed"/>
                <a:ea typeface="Fira Sans Extra Condensed"/>
                <a:cs typeface="Fira Sans Extra Condensed"/>
                <a:sym typeface="Fira Sans Extra Condensed"/>
              </a:rPr>
              <a:t> The high number of SO2 outliers (9.51%) highlights the potential for sporadic, significantly elevated levels, potentially from coal burning or industrial processes.</a:t>
            </a:r>
            <a:endParaRPr sz="1200">
              <a:solidFill>
                <a:srgbClr val="212121"/>
              </a:solidFill>
              <a:latin typeface="Fira Sans Extra Condensed"/>
              <a:ea typeface="Fira Sans Extra Condensed"/>
              <a:cs typeface="Fira Sans Extra Condensed"/>
              <a:sym typeface="Fira Sans Extra Condensed"/>
            </a:endParaRPr>
          </a:p>
          <a:p>
            <a:pPr marL="279400" marR="660400" lvl="0" indent="0" algn="l" rtl="0">
              <a:lnSpc>
                <a:spcPct val="150000"/>
              </a:lnSpc>
              <a:spcBef>
                <a:spcPts val="600"/>
              </a:spcBef>
              <a:spcAft>
                <a:spcPts val="500"/>
              </a:spcAft>
              <a:buNone/>
            </a:pPr>
            <a:r>
              <a:rPr lang="en" sz="1200" b="1">
                <a:solidFill>
                  <a:srgbClr val="212121"/>
                </a:solidFill>
                <a:latin typeface="Fira Sans Extra Condensed"/>
                <a:ea typeface="Fira Sans Extra Condensed"/>
                <a:cs typeface="Fira Sans Extra Condensed"/>
                <a:sym typeface="Fira Sans Extra Condensed"/>
              </a:rPr>
              <a:t>CO:</a:t>
            </a:r>
            <a:r>
              <a:rPr lang="en" sz="1200">
                <a:solidFill>
                  <a:srgbClr val="212121"/>
                </a:solidFill>
                <a:latin typeface="Fira Sans Extra Condensed"/>
                <a:ea typeface="Fira Sans Extra Condensed"/>
                <a:cs typeface="Fira Sans Extra Condensed"/>
                <a:sym typeface="Fira Sans Extra Condensed"/>
              </a:rPr>
              <a:t> 6.21% outlier readings for carbon monoxide imply instances of notably poor combustion efficiency, likely from heating systems, vehicles, or industrial activities in the city.</a:t>
            </a:r>
            <a:endParaRPr sz="1200">
              <a:solidFill>
                <a:srgbClr val="21212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6"/>
          <p:cNvSpPr txBox="1"/>
          <p:nvPr/>
        </p:nvSpPr>
        <p:spPr>
          <a:xfrm>
            <a:off x="255125" y="152400"/>
            <a:ext cx="9669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API</a:t>
            </a:r>
            <a:endParaRPr/>
          </a:p>
        </p:txBody>
      </p:sp>
      <p:grpSp>
        <p:nvGrpSpPr>
          <p:cNvPr id="526" name="Google Shape;526;p36"/>
          <p:cNvGrpSpPr/>
          <p:nvPr/>
        </p:nvGrpSpPr>
        <p:grpSpPr>
          <a:xfrm rot="-5399754">
            <a:off x="2740950" y="3616750"/>
            <a:ext cx="10787812" cy="1945340"/>
            <a:chOff x="711150" y="1559663"/>
            <a:chExt cx="7721575" cy="2350013"/>
          </a:xfrm>
        </p:grpSpPr>
        <p:sp>
          <p:nvSpPr>
            <p:cNvPr id="527" name="Google Shape;527;p36"/>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528" name="Google Shape;528;p36"/>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36"/>
          <p:cNvSpPr txBox="1"/>
          <p:nvPr/>
        </p:nvSpPr>
        <p:spPr>
          <a:xfrm>
            <a:off x="847325" y="362675"/>
            <a:ext cx="57327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1"/>
                </a:solidFill>
                <a:latin typeface="Fira Sans Extra Condensed Medium"/>
                <a:ea typeface="Fira Sans Extra Condensed Medium"/>
                <a:cs typeface="Fira Sans Extra Condensed Medium"/>
                <a:sym typeface="Fira Sans Extra Condensed Medium"/>
              </a:rPr>
              <a:t>Refresh button enabling data updating</a:t>
            </a:r>
            <a:endParaRPr sz="2500">
              <a:solidFill>
                <a:schemeClr val="dk1"/>
              </a:solidFill>
              <a:latin typeface="Fira Sans Extra Condensed Medium"/>
              <a:ea typeface="Fira Sans Extra Condensed Medium"/>
              <a:cs typeface="Fira Sans Extra Condensed Medium"/>
              <a:sym typeface="Fira Sans Extra Condensed Medium"/>
            </a:endParaRPr>
          </a:p>
        </p:txBody>
      </p:sp>
      <p:sp>
        <p:nvSpPr>
          <p:cNvPr id="541" name="Google Shape;541;p36"/>
          <p:cNvSpPr txBox="1"/>
          <p:nvPr/>
        </p:nvSpPr>
        <p:spPr>
          <a:xfrm>
            <a:off x="2044200" y="4344475"/>
            <a:ext cx="50556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Fira Sans Extra Condensed"/>
                <a:ea typeface="Fira Sans Extra Condensed"/>
                <a:cs typeface="Fira Sans Extra Condensed"/>
                <a:sym typeface="Fira Sans Extra Condensed"/>
              </a:rPr>
              <a:t>The time when the data was refreshed will be shown on the top of the chart. </a:t>
            </a:r>
            <a:endParaRPr sz="1300">
              <a:latin typeface="Fira Sans Extra Condensed"/>
              <a:ea typeface="Fira Sans Extra Condensed"/>
              <a:cs typeface="Fira Sans Extra Condensed"/>
              <a:sym typeface="Fira Sans Extra Condensed"/>
            </a:endParaRPr>
          </a:p>
        </p:txBody>
      </p:sp>
      <p:pic>
        <p:nvPicPr>
          <p:cNvPr id="542" name="Google Shape;542;p36"/>
          <p:cNvPicPr preferRelativeResize="0"/>
          <p:nvPr/>
        </p:nvPicPr>
        <p:blipFill rotWithShape="1">
          <a:blip r:embed="rId3">
            <a:alphaModFix/>
          </a:blip>
          <a:srcRect t="1322"/>
          <a:stretch/>
        </p:blipFill>
        <p:spPr>
          <a:xfrm>
            <a:off x="2044200" y="932075"/>
            <a:ext cx="5055600" cy="34124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p:nvPr/>
        </p:nvSpPr>
        <p:spPr>
          <a:xfrm>
            <a:off x="255125" y="152400"/>
            <a:ext cx="8780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API</a:t>
            </a:r>
            <a:endParaRPr/>
          </a:p>
        </p:txBody>
      </p:sp>
      <p:grpSp>
        <p:nvGrpSpPr>
          <p:cNvPr id="548" name="Google Shape;548;p37"/>
          <p:cNvGrpSpPr/>
          <p:nvPr/>
        </p:nvGrpSpPr>
        <p:grpSpPr>
          <a:xfrm rot="-5399754">
            <a:off x="2740950" y="3616750"/>
            <a:ext cx="10787812" cy="1945340"/>
            <a:chOff x="711150" y="1559663"/>
            <a:chExt cx="7721575" cy="2350013"/>
          </a:xfrm>
        </p:grpSpPr>
        <p:sp>
          <p:nvSpPr>
            <p:cNvPr id="549" name="Google Shape;549;p37"/>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550" name="Google Shape;550;p37"/>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2" name="Google Shape;562;p37"/>
          <p:cNvPicPr preferRelativeResize="0"/>
          <p:nvPr/>
        </p:nvPicPr>
        <p:blipFill>
          <a:blip r:embed="rId3">
            <a:alphaModFix/>
          </a:blip>
          <a:stretch>
            <a:fillRect/>
          </a:stretch>
        </p:blipFill>
        <p:spPr>
          <a:xfrm>
            <a:off x="526100" y="1574525"/>
            <a:ext cx="6776376" cy="2809150"/>
          </a:xfrm>
          <a:prstGeom prst="rect">
            <a:avLst/>
          </a:prstGeom>
          <a:noFill/>
          <a:ln>
            <a:noFill/>
          </a:ln>
        </p:spPr>
      </p:pic>
      <p:sp>
        <p:nvSpPr>
          <p:cNvPr id="563" name="Google Shape;563;p37"/>
          <p:cNvSpPr txBox="1"/>
          <p:nvPr/>
        </p:nvSpPr>
        <p:spPr>
          <a:xfrm>
            <a:off x="847325" y="362675"/>
            <a:ext cx="37686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1"/>
                </a:solidFill>
                <a:latin typeface="Fira Sans Extra Condensed Medium"/>
                <a:ea typeface="Fira Sans Extra Condensed Medium"/>
                <a:cs typeface="Fira Sans Extra Condensed Medium"/>
                <a:sym typeface="Fira Sans Extra Condensed Medium"/>
              </a:rPr>
              <a:t>Interaction bar chart</a:t>
            </a:r>
            <a:endParaRPr sz="2500">
              <a:solidFill>
                <a:schemeClr val="dk1"/>
              </a:solidFill>
              <a:latin typeface="Fira Sans Extra Condensed Medium"/>
              <a:ea typeface="Fira Sans Extra Condensed Medium"/>
              <a:cs typeface="Fira Sans Extra Condensed Medium"/>
              <a:sym typeface="Fira Sans Extra Condensed Medium"/>
            </a:endParaRPr>
          </a:p>
        </p:txBody>
      </p:sp>
      <p:sp>
        <p:nvSpPr>
          <p:cNvPr id="564" name="Google Shape;564;p37"/>
          <p:cNvSpPr txBox="1"/>
          <p:nvPr/>
        </p:nvSpPr>
        <p:spPr>
          <a:xfrm>
            <a:off x="1195725" y="4345575"/>
            <a:ext cx="50556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Fira Sans Extra Condensed"/>
                <a:ea typeface="Fira Sans Extra Condensed"/>
                <a:cs typeface="Fira Sans Extra Condensed"/>
                <a:sym typeface="Fira Sans Extra Condensed"/>
              </a:rPr>
              <a:t>View data in greater detail by framing specific areas.</a:t>
            </a:r>
            <a:endParaRPr sz="1300">
              <a:latin typeface="Fira Sans Extra Condensed"/>
              <a:ea typeface="Fira Sans Extra Condensed"/>
              <a:cs typeface="Fira Sans Extra Condensed"/>
              <a:sym typeface="Fira Sans Extra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8"/>
          <p:cNvSpPr txBox="1"/>
          <p:nvPr/>
        </p:nvSpPr>
        <p:spPr>
          <a:xfrm>
            <a:off x="255125" y="152400"/>
            <a:ext cx="8780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API </a:t>
            </a:r>
            <a:endParaRPr/>
          </a:p>
        </p:txBody>
      </p:sp>
      <p:grpSp>
        <p:nvGrpSpPr>
          <p:cNvPr id="570" name="Google Shape;570;p38"/>
          <p:cNvGrpSpPr/>
          <p:nvPr/>
        </p:nvGrpSpPr>
        <p:grpSpPr>
          <a:xfrm rot="-5399754">
            <a:off x="2740950" y="3616750"/>
            <a:ext cx="10787812" cy="1945340"/>
            <a:chOff x="711150" y="1559663"/>
            <a:chExt cx="7721575" cy="2350013"/>
          </a:xfrm>
        </p:grpSpPr>
        <p:sp>
          <p:nvSpPr>
            <p:cNvPr id="571" name="Google Shape;571;p38"/>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572" name="Google Shape;572;p38"/>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4" name="Google Shape;584;p38"/>
          <p:cNvPicPr preferRelativeResize="0"/>
          <p:nvPr/>
        </p:nvPicPr>
        <p:blipFill>
          <a:blip r:embed="rId3">
            <a:alphaModFix/>
          </a:blip>
          <a:stretch>
            <a:fillRect/>
          </a:stretch>
        </p:blipFill>
        <p:spPr>
          <a:xfrm>
            <a:off x="457200" y="1423677"/>
            <a:ext cx="7199549" cy="2541650"/>
          </a:xfrm>
          <a:prstGeom prst="rect">
            <a:avLst/>
          </a:prstGeom>
          <a:noFill/>
          <a:ln>
            <a:noFill/>
          </a:ln>
        </p:spPr>
      </p:pic>
      <p:sp>
        <p:nvSpPr>
          <p:cNvPr id="585" name="Google Shape;585;p38"/>
          <p:cNvSpPr txBox="1"/>
          <p:nvPr/>
        </p:nvSpPr>
        <p:spPr>
          <a:xfrm>
            <a:off x="847325" y="362675"/>
            <a:ext cx="2309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1"/>
                </a:solidFill>
                <a:latin typeface="Fira Sans Extra Condensed Medium"/>
                <a:ea typeface="Fira Sans Extra Condensed Medium"/>
                <a:cs typeface="Fira Sans Extra Condensed Medium"/>
                <a:sym typeface="Fira Sans Extra Condensed Medium"/>
              </a:rPr>
              <a:t>Map Tile</a:t>
            </a:r>
            <a:endParaRPr sz="2500">
              <a:solidFill>
                <a:schemeClr val="dk1"/>
              </a:solidFill>
              <a:latin typeface="Fira Sans Extra Condensed Medium"/>
              <a:ea typeface="Fira Sans Extra Condensed Medium"/>
              <a:cs typeface="Fira Sans Extra Condensed Medium"/>
              <a:sym typeface="Fira Sans Extra Condensed Medium"/>
            </a:endParaRPr>
          </a:p>
        </p:txBody>
      </p:sp>
      <p:sp>
        <p:nvSpPr>
          <p:cNvPr id="586" name="Google Shape;586;p38"/>
          <p:cNvSpPr txBox="1"/>
          <p:nvPr/>
        </p:nvSpPr>
        <p:spPr>
          <a:xfrm>
            <a:off x="1529175" y="4359400"/>
            <a:ext cx="50556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50">
                <a:solidFill>
                  <a:schemeClr val="dk1"/>
                </a:solidFill>
                <a:highlight>
                  <a:srgbClr val="FFFFFF"/>
                </a:highlight>
                <a:latin typeface="Fira Sans Extra Condensed"/>
                <a:ea typeface="Fira Sans Extra Condensed"/>
                <a:cs typeface="Fira Sans Extra Condensed"/>
                <a:sym typeface="Fira Sans Extra Condensed"/>
              </a:rPr>
              <a:t>Show the real-time Air Quality index on a google, bing or openstreetmap.</a:t>
            </a:r>
            <a:endParaRPr sz="1300">
              <a:latin typeface="Fira Sans Extra Condensed"/>
              <a:ea typeface="Fira Sans Extra Condensed"/>
              <a:cs typeface="Fira Sans Extra Condensed"/>
              <a:sym typeface="Fira Sans Extra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9"/>
          <p:cNvSpPr txBox="1"/>
          <p:nvPr/>
        </p:nvSpPr>
        <p:spPr>
          <a:xfrm>
            <a:off x="255125" y="152400"/>
            <a:ext cx="8780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API  </a:t>
            </a:r>
            <a:endParaRPr/>
          </a:p>
        </p:txBody>
      </p:sp>
      <p:grpSp>
        <p:nvGrpSpPr>
          <p:cNvPr id="592" name="Google Shape;592;p39"/>
          <p:cNvGrpSpPr/>
          <p:nvPr/>
        </p:nvGrpSpPr>
        <p:grpSpPr>
          <a:xfrm rot="-5399754">
            <a:off x="2740950" y="3616750"/>
            <a:ext cx="10787812" cy="1945340"/>
            <a:chOff x="711150" y="1559663"/>
            <a:chExt cx="7721575" cy="2350013"/>
          </a:xfrm>
        </p:grpSpPr>
        <p:sp>
          <p:nvSpPr>
            <p:cNvPr id="593" name="Google Shape;593;p39"/>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594" name="Google Shape;594;p39"/>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6" name="Google Shape;606;p39"/>
          <p:cNvPicPr preferRelativeResize="0"/>
          <p:nvPr/>
        </p:nvPicPr>
        <p:blipFill rotWithShape="1">
          <a:blip r:embed="rId3">
            <a:alphaModFix/>
          </a:blip>
          <a:srcRect r="55193"/>
          <a:stretch/>
        </p:blipFill>
        <p:spPr>
          <a:xfrm>
            <a:off x="1021925" y="3414788"/>
            <a:ext cx="5963100" cy="877200"/>
          </a:xfrm>
          <a:prstGeom prst="roundRect">
            <a:avLst>
              <a:gd name="adj" fmla="val 16667"/>
            </a:avLst>
          </a:prstGeom>
          <a:noFill/>
          <a:ln>
            <a:noFill/>
          </a:ln>
        </p:spPr>
      </p:pic>
      <p:pic>
        <p:nvPicPr>
          <p:cNvPr id="607" name="Google Shape;607;p39"/>
          <p:cNvPicPr preferRelativeResize="0"/>
          <p:nvPr/>
        </p:nvPicPr>
        <p:blipFill>
          <a:blip r:embed="rId4">
            <a:alphaModFix/>
          </a:blip>
          <a:stretch>
            <a:fillRect/>
          </a:stretch>
        </p:blipFill>
        <p:spPr>
          <a:xfrm>
            <a:off x="1479150" y="1659511"/>
            <a:ext cx="4902000" cy="975900"/>
          </a:xfrm>
          <a:prstGeom prst="roundRect">
            <a:avLst>
              <a:gd name="adj" fmla="val 16667"/>
            </a:avLst>
          </a:prstGeom>
          <a:noFill/>
          <a:ln>
            <a:noFill/>
          </a:ln>
        </p:spPr>
      </p:pic>
      <p:sp>
        <p:nvSpPr>
          <p:cNvPr id="608" name="Google Shape;608;p39"/>
          <p:cNvSpPr txBox="1"/>
          <p:nvPr/>
        </p:nvSpPr>
        <p:spPr>
          <a:xfrm>
            <a:off x="847325" y="362675"/>
            <a:ext cx="2309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1"/>
                </a:solidFill>
                <a:latin typeface="Fira Sans Extra Condensed Medium"/>
                <a:ea typeface="Fira Sans Extra Condensed Medium"/>
                <a:cs typeface="Fira Sans Extra Condensed Medium"/>
                <a:sym typeface="Fira Sans Extra Condensed Medium"/>
              </a:rPr>
              <a:t>Widget</a:t>
            </a:r>
            <a:endParaRPr sz="2500">
              <a:solidFill>
                <a:schemeClr val="dk1"/>
              </a:solidFill>
              <a:latin typeface="Fira Sans Extra Condensed Medium"/>
              <a:ea typeface="Fira Sans Extra Condensed Medium"/>
              <a:cs typeface="Fira Sans Extra Condensed Medium"/>
              <a:sym typeface="Fira Sans Extra Condensed Medium"/>
            </a:endParaRPr>
          </a:p>
        </p:txBody>
      </p:sp>
      <p:sp>
        <p:nvSpPr>
          <p:cNvPr id="609" name="Google Shape;609;p39"/>
          <p:cNvSpPr txBox="1"/>
          <p:nvPr/>
        </p:nvSpPr>
        <p:spPr>
          <a:xfrm>
            <a:off x="2598150" y="1284575"/>
            <a:ext cx="26640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Fira Sans Extra Condensed"/>
                <a:ea typeface="Fira Sans Extra Condensed"/>
                <a:cs typeface="Fira Sans Extra Condensed"/>
                <a:sym typeface="Fira Sans Extra Condensed"/>
              </a:rPr>
              <a:t>Sample Data showing the category</a:t>
            </a:r>
            <a:endParaRPr sz="1300">
              <a:latin typeface="Fira Sans Extra Condensed"/>
              <a:ea typeface="Fira Sans Extra Condensed"/>
              <a:cs typeface="Fira Sans Extra Condensed"/>
              <a:sym typeface="Fira Sans Extra Condensed"/>
            </a:endParaRPr>
          </a:p>
        </p:txBody>
      </p:sp>
      <p:sp>
        <p:nvSpPr>
          <p:cNvPr id="610" name="Google Shape;610;p39"/>
          <p:cNvSpPr txBox="1"/>
          <p:nvPr/>
        </p:nvSpPr>
        <p:spPr>
          <a:xfrm>
            <a:off x="2553450" y="3010325"/>
            <a:ext cx="27534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Fira Sans Extra Condensed"/>
                <a:ea typeface="Fira Sans Extra Condensed"/>
                <a:cs typeface="Fira Sans Extra Condensed"/>
                <a:sym typeface="Fira Sans Extra Condensed"/>
              </a:rPr>
              <a:t>Data from API not able to show category</a:t>
            </a:r>
            <a:endParaRPr sz="1300">
              <a:latin typeface="Fira Sans Extra Condensed"/>
              <a:ea typeface="Fira Sans Extra Condensed"/>
              <a:cs typeface="Fira Sans Extra Condensed"/>
              <a:sym typeface="Fira Sans Extra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4750875" y="744225"/>
            <a:ext cx="3707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220" b="1">
                <a:solidFill>
                  <a:schemeClr val="dk1"/>
                </a:solidFill>
              </a:rPr>
              <a:t>Heat Map</a:t>
            </a:r>
            <a:endParaRPr sz="2220" b="1"/>
          </a:p>
        </p:txBody>
      </p:sp>
      <p:pic>
        <p:nvPicPr>
          <p:cNvPr id="616" name="Google Shape;616;p40"/>
          <p:cNvPicPr preferRelativeResize="0"/>
          <p:nvPr/>
        </p:nvPicPr>
        <p:blipFill>
          <a:blip r:embed="rId3">
            <a:alphaModFix/>
          </a:blip>
          <a:stretch>
            <a:fillRect/>
          </a:stretch>
        </p:blipFill>
        <p:spPr>
          <a:xfrm>
            <a:off x="520450" y="1225425"/>
            <a:ext cx="3753163" cy="3888198"/>
          </a:xfrm>
          <a:prstGeom prst="rect">
            <a:avLst/>
          </a:prstGeom>
          <a:noFill/>
          <a:ln>
            <a:noFill/>
          </a:ln>
        </p:spPr>
      </p:pic>
      <p:sp>
        <p:nvSpPr>
          <p:cNvPr id="617" name="Google Shape;617;p40"/>
          <p:cNvSpPr txBox="1">
            <a:spLocks noGrp="1"/>
          </p:cNvSpPr>
          <p:nvPr>
            <p:ph type="title"/>
          </p:nvPr>
        </p:nvSpPr>
        <p:spPr>
          <a:xfrm>
            <a:off x="422075" y="774675"/>
            <a:ext cx="3643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220" b="1">
                <a:solidFill>
                  <a:schemeClr val="dk1"/>
                </a:solidFill>
              </a:rPr>
              <a:t>Pair Plot</a:t>
            </a:r>
            <a:endParaRPr sz="2220" b="1"/>
          </a:p>
        </p:txBody>
      </p:sp>
      <p:sp>
        <p:nvSpPr>
          <p:cNvPr id="618" name="Google Shape;618;p40"/>
          <p:cNvSpPr txBox="1"/>
          <p:nvPr/>
        </p:nvSpPr>
        <p:spPr>
          <a:xfrm>
            <a:off x="255125" y="152400"/>
            <a:ext cx="2687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rgbClr val="1E35A1"/>
                </a:solidFill>
                <a:latin typeface="Fira Sans Extra Condensed Medium"/>
                <a:ea typeface="Fira Sans Extra Condensed Medium"/>
                <a:cs typeface="Fira Sans Extra Condensed Medium"/>
                <a:sym typeface="Fira Sans Extra Condensed Medium"/>
              </a:rPr>
              <a:t>Correlation</a:t>
            </a:r>
            <a:endParaRPr/>
          </a:p>
        </p:txBody>
      </p:sp>
      <p:pic>
        <p:nvPicPr>
          <p:cNvPr id="619" name="Google Shape;619;p40"/>
          <p:cNvPicPr preferRelativeResize="0"/>
          <p:nvPr/>
        </p:nvPicPr>
        <p:blipFill>
          <a:blip r:embed="rId4">
            <a:alphaModFix/>
          </a:blip>
          <a:stretch>
            <a:fillRect/>
          </a:stretch>
        </p:blipFill>
        <p:spPr>
          <a:xfrm>
            <a:off x="4571988" y="1259750"/>
            <a:ext cx="4407035" cy="3793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41"/>
          <p:cNvPicPr preferRelativeResize="0"/>
          <p:nvPr/>
        </p:nvPicPr>
        <p:blipFill>
          <a:blip r:embed="rId3">
            <a:alphaModFix/>
          </a:blip>
          <a:stretch>
            <a:fillRect/>
          </a:stretch>
        </p:blipFill>
        <p:spPr>
          <a:xfrm>
            <a:off x="890600" y="932075"/>
            <a:ext cx="7471207" cy="4092601"/>
          </a:xfrm>
          <a:prstGeom prst="rect">
            <a:avLst/>
          </a:prstGeom>
          <a:noFill/>
          <a:ln>
            <a:noFill/>
          </a:ln>
        </p:spPr>
      </p:pic>
      <p:sp>
        <p:nvSpPr>
          <p:cNvPr id="625" name="Google Shape;625;p41"/>
          <p:cNvSpPr txBox="1"/>
          <p:nvPr/>
        </p:nvSpPr>
        <p:spPr>
          <a:xfrm>
            <a:off x="1547800" y="1435875"/>
            <a:ext cx="3564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chemeClr val="dk1"/>
                </a:solidFill>
              </a:rPr>
              <a:t>Looks too squeezed up</a:t>
            </a:r>
            <a:endParaRPr sz="2000" b="1">
              <a:solidFill>
                <a:schemeClr val="dk1"/>
              </a:solidFill>
            </a:endParaRPr>
          </a:p>
        </p:txBody>
      </p:sp>
      <p:sp>
        <p:nvSpPr>
          <p:cNvPr id="626" name="Google Shape;626;p41"/>
          <p:cNvSpPr txBox="1"/>
          <p:nvPr/>
        </p:nvSpPr>
        <p:spPr>
          <a:xfrm>
            <a:off x="255125" y="152400"/>
            <a:ext cx="1732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rgbClr val="1E35A1"/>
                </a:solidFill>
                <a:latin typeface="Fira Sans Extra Condensed Medium"/>
                <a:ea typeface="Fira Sans Extra Condensed Medium"/>
                <a:cs typeface="Fira Sans Extra Condensed Medium"/>
                <a:sym typeface="Fira Sans Extra Condensed Medium"/>
              </a:rPr>
              <a:t>Trends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42"/>
          <p:cNvPicPr preferRelativeResize="0"/>
          <p:nvPr/>
        </p:nvPicPr>
        <p:blipFill>
          <a:blip r:embed="rId3">
            <a:alphaModFix/>
          </a:blip>
          <a:stretch>
            <a:fillRect/>
          </a:stretch>
        </p:blipFill>
        <p:spPr>
          <a:xfrm>
            <a:off x="2058575" y="958775"/>
            <a:ext cx="5526000" cy="4080050"/>
          </a:xfrm>
          <a:prstGeom prst="rect">
            <a:avLst/>
          </a:prstGeom>
          <a:noFill/>
          <a:ln>
            <a:noFill/>
          </a:ln>
        </p:spPr>
      </p:pic>
      <p:sp>
        <p:nvSpPr>
          <p:cNvPr id="632" name="Google Shape;632;p42"/>
          <p:cNvSpPr txBox="1"/>
          <p:nvPr/>
        </p:nvSpPr>
        <p:spPr>
          <a:xfrm>
            <a:off x="255125" y="152400"/>
            <a:ext cx="1732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rgbClr val="1E35A1"/>
                </a:solidFill>
                <a:latin typeface="Fira Sans Extra Condensed Medium"/>
                <a:ea typeface="Fira Sans Extra Condensed Medium"/>
                <a:cs typeface="Fira Sans Extra Condensed Medium"/>
                <a:sym typeface="Fira Sans Extra Condensed Medium"/>
              </a:rPr>
              <a:t>Trends</a:t>
            </a:r>
            <a:endParaRPr/>
          </a:p>
        </p:txBody>
      </p:sp>
      <p:sp>
        <p:nvSpPr>
          <p:cNvPr id="633" name="Google Shape;633;p42"/>
          <p:cNvSpPr txBox="1"/>
          <p:nvPr/>
        </p:nvSpPr>
        <p:spPr>
          <a:xfrm>
            <a:off x="1448975" y="313175"/>
            <a:ext cx="57327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latin typeface="Fira Sans Extra Condensed Medium"/>
                <a:ea typeface="Fira Sans Extra Condensed Medium"/>
                <a:cs typeface="Fira Sans Extra Condensed Medium"/>
                <a:sym typeface="Fira Sans Extra Condensed Medium"/>
              </a:rPr>
              <a:t>Time trend of each pollutant by year</a:t>
            </a:r>
            <a:endParaRPr sz="2500">
              <a:solidFill>
                <a:srgbClr val="000000"/>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3"/>
          <p:cNvSpPr txBox="1"/>
          <p:nvPr/>
        </p:nvSpPr>
        <p:spPr>
          <a:xfrm>
            <a:off x="255125" y="152400"/>
            <a:ext cx="1732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rgbClr val="1E35A1"/>
                </a:solidFill>
                <a:latin typeface="Fira Sans Extra Condensed Medium"/>
                <a:ea typeface="Fira Sans Extra Condensed Medium"/>
                <a:cs typeface="Fira Sans Extra Condensed Medium"/>
                <a:sym typeface="Fira Sans Extra Condensed Medium"/>
              </a:rPr>
              <a:t>Trends</a:t>
            </a:r>
            <a:endParaRPr/>
          </a:p>
        </p:txBody>
      </p:sp>
      <p:sp>
        <p:nvSpPr>
          <p:cNvPr id="639" name="Google Shape;639;p43"/>
          <p:cNvSpPr txBox="1"/>
          <p:nvPr/>
        </p:nvSpPr>
        <p:spPr>
          <a:xfrm>
            <a:off x="1448975" y="313175"/>
            <a:ext cx="57327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latin typeface="Fira Sans Extra Condensed Medium"/>
                <a:ea typeface="Fira Sans Extra Condensed Medium"/>
                <a:cs typeface="Fira Sans Extra Condensed Medium"/>
                <a:sym typeface="Fira Sans Extra Condensed Medium"/>
              </a:rPr>
              <a:t>PM 2.5 and PM 10 Trends Over Time</a:t>
            </a:r>
            <a:endParaRPr sz="2500">
              <a:latin typeface="Fira Sans Extra Condensed Medium"/>
              <a:ea typeface="Fira Sans Extra Condensed Medium"/>
              <a:cs typeface="Fira Sans Extra Condensed Medium"/>
              <a:sym typeface="Fira Sans Extra Condensed Medium"/>
            </a:endParaRPr>
          </a:p>
        </p:txBody>
      </p:sp>
      <p:pic>
        <p:nvPicPr>
          <p:cNvPr id="640" name="Google Shape;640;p43"/>
          <p:cNvPicPr preferRelativeResize="0"/>
          <p:nvPr/>
        </p:nvPicPr>
        <p:blipFill>
          <a:blip r:embed="rId3">
            <a:alphaModFix/>
          </a:blip>
          <a:stretch>
            <a:fillRect/>
          </a:stretch>
        </p:blipFill>
        <p:spPr>
          <a:xfrm>
            <a:off x="150750" y="1442300"/>
            <a:ext cx="4478749" cy="2381575"/>
          </a:xfrm>
          <a:prstGeom prst="rect">
            <a:avLst/>
          </a:prstGeom>
          <a:noFill/>
          <a:ln>
            <a:noFill/>
          </a:ln>
        </p:spPr>
      </p:pic>
      <p:pic>
        <p:nvPicPr>
          <p:cNvPr id="641" name="Google Shape;641;p43"/>
          <p:cNvPicPr preferRelativeResize="0"/>
          <p:nvPr/>
        </p:nvPicPr>
        <p:blipFill>
          <a:blip r:embed="rId4">
            <a:alphaModFix/>
          </a:blip>
          <a:stretch>
            <a:fillRect/>
          </a:stretch>
        </p:blipFill>
        <p:spPr>
          <a:xfrm>
            <a:off x="4665250" y="1424324"/>
            <a:ext cx="4478749" cy="2399549"/>
          </a:xfrm>
          <a:prstGeom prst="rect">
            <a:avLst/>
          </a:prstGeom>
          <a:noFill/>
          <a:ln>
            <a:noFill/>
          </a:ln>
        </p:spPr>
      </p:pic>
      <p:sp>
        <p:nvSpPr>
          <p:cNvPr id="642" name="Google Shape;642;p43"/>
          <p:cNvSpPr txBox="1">
            <a:spLocks noGrp="1"/>
          </p:cNvSpPr>
          <p:nvPr>
            <p:ph type="title"/>
          </p:nvPr>
        </p:nvSpPr>
        <p:spPr>
          <a:xfrm>
            <a:off x="568525" y="3823875"/>
            <a:ext cx="3643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220" b="1"/>
              <a:t>In 2022</a:t>
            </a:r>
            <a:endParaRPr sz="2220" b="1"/>
          </a:p>
        </p:txBody>
      </p:sp>
      <p:sp>
        <p:nvSpPr>
          <p:cNvPr id="643" name="Google Shape;643;p43"/>
          <p:cNvSpPr txBox="1">
            <a:spLocks noGrp="1"/>
          </p:cNvSpPr>
          <p:nvPr>
            <p:ph type="title"/>
          </p:nvPr>
        </p:nvSpPr>
        <p:spPr>
          <a:xfrm>
            <a:off x="5311000" y="3823875"/>
            <a:ext cx="3643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220" b="1"/>
              <a:t>In 2023</a:t>
            </a:r>
            <a:endParaRPr sz="222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Monthly, Seasonal and Year Pattern</a:t>
            </a:r>
            <a:endParaRPr/>
          </a:p>
        </p:txBody>
      </p:sp>
      <p:sp>
        <p:nvSpPr>
          <p:cNvPr id="649" name="Google Shape;649;p44"/>
          <p:cNvSpPr txBox="1">
            <a:spLocks noGrp="1"/>
          </p:cNvSpPr>
          <p:nvPr>
            <p:ph type="title"/>
          </p:nvPr>
        </p:nvSpPr>
        <p:spPr>
          <a:xfrm>
            <a:off x="1812925" y="960975"/>
            <a:ext cx="3707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rPr>
              <a:t>2014 ~ 2024</a:t>
            </a:r>
            <a:endParaRPr sz="1900"/>
          </a:p>
        </p:txBody>
      </p:sp>
      <p:grpSp>
        <p:nvGrpSpPr>
          <p:cNvPr id="650" name="Google Shape;650;p44"/>
          <p:cNvGrpSpPr/>
          <p:nvPr/>
        </p:nvGrpSpPr>
        <p:grpSpPr>
          <a:xfrm rot="-5399754">
            <a:off x="2740950" y="3616750"/>
            <a:ext cx="10787812" cy="1945340"/>
            <a:chOff x="711150" y="1559663"/>
            <a:chExt cx="7721575" cy="2350013"/>
          </a:xfrm>
        </p:grpSpPr>
        <p:sp>
          <p:nvSpPr>
            <p:cNvPr id="651" name="Google Shape;651;p44"/>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652" name="Google Shape;652;p44"/>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4" name="Google Shape;664;p44"/>
          <p:cNvPicPr preferRelativeResize="0"/>
          <p:nvPr/>
        </p:nvPicPr>
        <p:blipFill>
          <a:blip r:embed="rId3">
            <a:alphaModFix/>
          </a:blip>
          <a:stretch>
            <a:fillRect/>
          </a:stretch>
        </p:blipFill>
        <p:spPr>
          <a:xfrm>
            <a:off x="333375" y="1506525"/>
            <a:ext cx="6666510" cy="3636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8"/>
          <p:cNvSpPr txBox="1">
            <a:spLocks noGrp="1"/>
          </p:cNvSpPr>
          <p:nvPr>
            <p:ph type="subTitle" idx="1"/>
          </p:nvPr>
        </p:nvSpPr>
        <p:spPr>
          <a:xfrm>
            <a:off x="457200" y="211675"/>
            <a:ext cx="8229600" cy="3240600"/>
          </a:xfrm>
          <a:prstGeom prst="rect">
            <a:avLst/>
          </a:prstGeom>
        </p:spPr>
        <p:txBody>
          <a:bodyPr spcFirstLastPara="1" wrap="square" lIns="91425" tIns="91425" rIns="91425" bIns="91425" anchor="ctr" anchorCtr="0">
            <a:noAutofit/>
          </a:bodyPr>
          <a:lstStyle/>
          <a:p>
            <a:pPr marL="171450" lvl="0" indent="-311150" algn="just" rtl="0">
              <a:lnSpc>
                <a:spcPct val="150000"/>
              </a:lnSpc>
              <a:spcBef>
                <a:spcPts val="1400"/>
              </a:spcBef>
              <a:spcAft>
                <a:spcPts val="0"/>
              </a:spcAft>
              <a:buClr>
                <a:schemeClr val="accent6"/>
              </a:buClr>
              <a:buSzPts val="1300"/>
              <a:buFont typeface="Fira Sans Extra Condensed"/>
              <a:buChar char="-"/>
            </a:pPr>
            <a:r>
              <a:rPr lang="en" sz="1300">
                <a:solidFill>
                  <a:schemeClr val="accent6"/>
                </a:solidFill>
                <a:highlight>
                  <a:srgbClr val="FFFFFF"/>
                </a:highlight>
                <a:latin typeface="Fira Sans Extra Condensed"/>
                <a:ea typeface="Fira Sans Extra Condensed"/>
                <a:cs typeface="Fira Sans Extra Condensed"/>
                <a:sym typeface="Fira Sans Extra Condensed"/>
              </a:rPr>
              <a:t>The GAIA air quality monitor uses laser particle sensors to measure PM2.5 and PM10 particle pollution in real-time</a:t>
            </a:r>
            <a:endParaRPr sz="1300">
              <a:solidFill>
                <a:schemeClr val="accent6"/>
              </a:solidFill>
              <a:highlight>
                <a:srgbClr val="FFFFFF"/>
              </a:highlight>
              <a:latin typeface="Fira Sans Extra Condensed"/>
              <a:ea typeface="Fira Sans Extra Condensed"/>
              <a:cs typeface="Fira Sans Extra Condensed"/>
              <a:sym typeface="Fira Sans Extra Condensed"/>
            </a:endParaRPr>
          </a:p>
          <a:p>
            <a:pPr marL="171450" lvl="0" indent="-311150" algn="just" rtl="0">
              <a:lnSpc>
                <a:spcPct val="150000"/>
              </a:lnSpc>
              <a:spcBef>
                <a:spcPts val="0"/>
              </a:spcBef>
              <a:spcAft>
                <a:spcPts val="0"/>
              </a:spcAft>
              <a:buClr>
                <a:schemeClr val="accent6"/>
              </a:buClr>
              <a:buSzPts val="1300"/>
              <a:buFont typeface="Fira Sans Extra Condensed"/>
              <a:buChar char="-"/>
            </a:pPr>
            <a:r>
              <a:rPr lang="en" sz="1300">
                <a:solidFill>
                  <a:schemeClr val="accent6"/>
                </a:solidFill>
                <a:highlight>
                  <a:srgbClr val="FFFFFF"/>
                </a:highlight>
                <a:latin typeface="Fira Sans Extra Condensed"/>
                <a:ea typeface="Fira Sans Extra Condensed"/>
                <a:cs typeface="Fira Sans Extra Condensed"/>
                <a:sym typeface="Fira Sans Extra Condensed"/>
              </a:rPr>
              <a:t>Very easy to set up, it only requires a WIFI access point and a USB power supply. Once connected, air pollution levels are reported instantaneously and in real time on our maps.</a:t>
            </a:r>
            <a:endParaRPr sz="1300">
              <a:solidFill>
                <a:schemeClr val="accent6"/>
              </a:solidFill>
              <a:highlight>
                <a:srgbClr val="FFFFFF"/>
              </a:highlight>
              <a:latin typeface="Fira Sans Extra Condensed"/>
              <a:ea typeface="Fira Sans Extra Condensed"/>
              <a:cs typeface="Fira Sans Extra Condensed"/>
              <a:sym typeface="Fira Sans Extra Condensed"/>
            </a:endParaRPr>
          </a:p>
          <a:p>
            <a:pPr marL="171450" lvl="0" indent="-311150" algn="just" rtl="0">
              <a:lnSpc>
                <a:spcPct val="150000"/>
              </a:lnSpc>
              <a:spcBef>
                <a:spcPts val="0"/>
              </a:spcBef>
              <a:spcAft>
                <a:spcPts val="0"/>
              </a:spcAft>
              <a:buClr>
                <a:schemeClr val="accent6"/>
              </a:buClr>
              <a:buSzPts val="1300"/>
              <a:buFont typeface="Fira Sans Extra Condensed"/>
              <a:buChar char="-"/>
            </a:pPr>
            <a:r>
              <a:rPr lang="en" sz="1300">
                <a:solidFill>
                  <a:schemeClr val="accent6"/>
                </a:solidFill>
                <a:highlight>
                  <a:srgbClr val="FFFFFF"/>
                </a:highlight>
                <a:latin typeface="Fira Sans Extra Condensed"/>
                <a:ea typeface="Fira Sans Extra Condensed"/>
                <a:cs typeface="Fira Sans Extra Condensed"/>
                <a:sym typeface="Fira Sans Extra Condensed"/>
              </a:rPr>
              <a:t>It comes fully equipped with water-proof cables, mounting tools, power supply and an optional solar panel.</a:t>
            </a:r>
            <a:endParaRPr sz="13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sz="1300">
              <a:solidFill>
                <a:schemeClr val="accent6"/>
              </a:solidFill>
              <a:highlight>
                <a:schemeClr val="lt1"/>
              </a:highlight>
              <a:latin typeface="Fira Sans Extra Condensed"/>
              <a:ea typeface="Fira Sans Extra Condensed"/>
              <a:cs typeface="Fira Sans Extra Condensed"/>
              <a:sym typeface="Fira Sans Extra Condensed"/>
            </a:endParaRPr>
          </a:p>
        </p:txBody>
      </p:sp>
      <p:grpSp>
        <p:nvGrpSpPr>
          <p:cNvPr id="159" name="Google Shape;159;p18"/>
          <p:cNvGrpSpPr/>
          <p:nvPr/>
        </p:nvGrpSpPr>
        <p:grpSpPr>
          <a:xfrm>
            <a:off x="-1700326" y="2724086"/>
            <a:ext cx="10787812" cy="2894275"/>
            <a:chOff x="711150" y="1559663"/>
            <a:chExt cx="7721575" cy="2350013"/>
          </a:xfrm>
        </p:grpSpPr>
        <p:sp>
          <p:nvSpPr>
            <p:cNvPr id="160" name="Google Shape;160;p18"/>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txBody>
            <a:bodyPr/>
            <a:lstStyle/>
            <a:p>
              <a:endParaRPr lang="en-US"/>
            </a:p>
          </p:txBody>
        </p:sp>
        <p:sp>
          <p:nvSpPr>
            <p:cNvPr id="161" name="Google Shape;161;p18"/>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3" name="Google Shape;173;p18"/>
          <p:cNvPicPr preferRelativeResize="0"/>
          <p:nvPr/>
        </p:nvPicPr>
        <p:blipFill>
          <a:blip r:embed="rId3">
            <a:alphaModFix/>
          </a:blip>
          <a:stretch>
            <a:fillRect/>
          </a:stretch>
        </p:blipFill>
        <p:spPr>
          <a:xfrm>
            <a:off x="2110125" y="3028875"/>
            <a:ext cx="4408925" cy="1556700"/>
          </a:xfrm>
          <a:prstGeom prst="rect">
            <a:avLst/>
          </a:prstGeom>
          <a:noFill/>
          <a:ln w="19050" cap="flat" cmpd="sng">
            <a:solidFill>
              <a:schemeClr val="accent1"/>
            </a:solidFill>
            <a:prstDash val="solid"/>
            <a:round/>
            <a:headEnd type="none" w="sm" len="sm"/>
            <a:tailEnd type="none" w="sm" len="sm"/>
          </a:ln>
        </p:spPr>
      </p:pic>
      <p:sp>
        <p:nvSpPr>
          <p:cNvPr id="174" name="Google Shape;174;p18"/>
          <p:cNvSpPr txBox="1"/>
          <p:nvPr/>
        </p:nvSpPr>
        <p:spPr>
          <a:xfrm>
            <a:off x="0" y="152400"/>
            <a:ext cx="91440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How is the data collected?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4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Comparison of the highest and lowest PM 2.5 Level</a:t>
            </a:r>
            <a:endParaRPr>
              <a:solidFill>
                <a:schemeClr val="dk1"/>
              </a:solidFill>
            </a:endParaRPr>
          </a:p>
        </p:txBody>
      </p:sp>
      <p:pic>
        <p:nvPicPr>
          <p:cNvPr id="670" name="Google Shape;670;p45"/>
          <p:cNvPicPr preferRelativeResize="0"/>
          <p:nvPr/>
        </p:nvPicPr>
        <p:blipFill>
          <a:blip r:embed="rId3">
            <a:alphaModFix/>
          </a:blip>
          <a:stretch>
            <a:fillRect/>
          </a:stretch>
        </p:blipFill>
        <p:spPr>
          <a:xfrm>
            <a:off x="1380388" y="896625"/>
            <a:ext cx="6383229" cy="3942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Across different month</a:t>
            </a:r>
            <a:endParaRPr>
              <a:solidFill>
                <a:schemeClr val="dk1"/>
              </a:solidFill>
            </a:endParaRPr>
          </a:p>
        </p:txBody>
      </p:sp>
      <p:pic>
        <p:nvPicPr>
          <p:cNvPr id="676" name="Google Shape;676;p46"/>
          <p:cNvPicPr preferRelativeResize="0"/>
          <p:nvPr/>
        </p:nvPicPr>
        <p:blipFill>
          <a:blip r:embed="rId3">
            <a:alphaModFix/>
          </a:blip>
          <a:stretch>
            <a:fillRect/>
          </a:stretch>
        </p:blipFill>
        <p:spPr>
          <a:xfrm>
            <a:off x="850675" y="1010925"/>
            <a:ext cx="7469194" cy="39420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By year</a:t>
            </a:r>
            <a:endParaRPr/>
          </a:p>
        </p:txBody>
      </p:sp>
      <p:pic>
        <p:nvPicPr>
          <p:cNvPr id="682" name="Google Shape;682;p47"/>
          <p:cNvPicPr preferRelativeResize="0"/>
          <p:nvPr/>
        </p:nvPicPr>
        <p:blipFill>
          <a:blip r:embed="rId3">
            <a:alphaModFix/>
          </a:blip>
          <a:stretch>
            <a:fillRect/>
          </a:stretch>
        </p:blipFill>
        <p:spPr>
          <a:xfrm>
            <a:off x="193913" y="896625"/>
            <a:ext cx="8782713" cy="39420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Seasonal patterns of Air Quality</a:t>
            </a:r>
            <a:endParaRPr/>
          </a:p>
        </p:txBody>
      </p:sp>
      <p:pic>
        <p:nvPicPr>
          <p:cNvPr id="688" name="Google Shape;688;p48"/>
          <p:cNvPicPr preferRelativeResize="0"/>
          <p:nvPr/>
        </p:nvPicPr>
        <p:blipFill>
          <a:blip r:embed="rId3">
            <a:alphaModFix/>
          </a:blip>
          <a:stretch>
            <a:fillRect/>
          </a:stretch>
        </p:blipFill>
        <p:spPr>
          <a:xfrm>
            <a:off x="2006175" y="896625"/>
            <a:ext cx="5131644" cy="3942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Monthly average Pollution Levels</a:t>
            </a:r>
            <a:endParaRPr/>
          </a:p>
        </p:txBody>
      </p:sp>
      <p:pic>
        <p:nvPicPr>
          <p:cNvPr id="694" name="Google Shape;694;p49"/>
          <p:cNvPicPr preferRelativeResize="0"/>
          <p:nvPr/>
        </p:nvPicPr>
        <p:blipFill>
          <a:blip r:embed="rId3">
            <a:alphaModFix/>
          </a:blip>
          <a:stretch>
            <a:fillRect/>
          </a:stretch>
        </p:blipFill>
        <p:spPr>
          <a:xfrm>
            <a:off x="891600" y="944250"/>
            <a:ext cx="7360792" cy="3942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Yearly patterns of Air Quality</a:t>
            </a:r>
            <a:endParaRPr>
              <a:solidFill>
                <a:schemeClr val="dk1"/>
              </a:solidFill>
            </a:endParaRPr>
          </a:p>
        </p:txBody>
      </p:sp>
      <p:pic>
        <p:nvPicPr>
          <p:cNvPr id="700" name="Google Shape;700;p50"/>
          <p:cNvPicPr preferRelativeResize="0"/>
          <p:nvPr/>
        </p:nvPicPr>
        <p:blipFill>
          <a:blip r:embed="rId3">
            <a:alphaModFix/>
          </a:blip>
          <a:stretch>
            <a:fillRect/>
          </a:stretch>
        </p:blipFill>
        <p:spPr>
          <a:xfrm>
            <a:off x="1152525" y="944250"/>
            <a:ext cx="6280767" cy="3942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1"/>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Overall Average Pollutants Levels</a:t>
            </a:r>
            <a:endParaRPr/>
          </a:p>
        </p:txBody>
      </p:sp>
      <p:pic>
        <p:nvPicPr>
          <p:cNvPr id="706" name="Google Shape;706;p51"/>
          <p:cNvPicPr preferRelativeResize="0"/>
          <p:nvPr/>
        </p:nvPicPr>
        <p:blipFill>
          <a:blip r:embed="rId3">
            <a:alphaModFix/>
          </a:blip>
          <a:stretch>
            <a:fillRect/>
          </a:stretch>
        </p:blipFill>
        <p:spPr>
          <a:xfrm>
            <a:off x="1485900" y="896625"/>
            <a:ext cx="5841525" cy="3942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Average Levels of Pollutants between Weekdays and Weekends</a:t>
            </a:r>
            <a:endParaRPr/>
          </a:p>
        </p:txBody>
      </p:sp>
      <p:pic>
        <p:nvPicPr>
          <p:cNvPr id="712" name="Google Shape;712;p52"/>
          <p:cNvPicPr preferRelativeResize="0"/>
          <p:nvPr/>
        </p:nvPicPr>
        <p:blipFill>
          <a:blip r:embed="rId3">
            <a:alphaModFix/>
          </a:blip>
          <a:stretch>
            <a:fillRect/>
          </a:stretch>
        </p:blipFill>
        <p:spPr>
          <a:xfrm>
            <a:off x="948450" y="896625"/>
            <a:ext cx="7273657" cy="4246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171450" lvl="0" indent="-317500" algn="just" rtl="0">
              <a:lnSpc>
                <a:spcPct val="150000"/>
              </a:lnSpc>
              <a:spcBef>
                <a:spcPts val="1400"/>
              </a:spcBef>
              <a:spcAft>
                <a:spcPts val="0"/>
              </a:spcAft>
              <a:buClr>
                <a:schemeClr val="accent6"/>
              </a:buClr>
              <a:buSzPts val="1400"/>
              <a:buFont typeface="Fira Sans Extra Condensed"/>
              <a:buChar char="-"/>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grpSp>
        <p:nvGrpSpPr>
          <p:cNvPr id="180" name="Google Shape;180;p19"/>
          <p:cNvGrpSpPr/>
          <p:nvPr/>
        </p:nvGrpSpPr>
        <p:grpSpPr>
          <a:xfrm rot="246">
            <a:off x="-1413774" y="3649630"/>
            <a:ext cx="10787812" cy="1584613"/>
            <a:chOff x="711150" y="1559663"/>
            <a:chExt cx="7721575" cy="2350013"/>
          </a:xfrm>
        </p:grpSpPr>
        <p:sp>
          <p:nvSpPr>
            <p:cNvPr id="181" name="Google Shape;181;p19"/>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182" name="Google Shape;182;p19"/>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19"/>
          <p:cNvSpPr txBox="1"/>
          <p:nvPr/>
        </p:nvSpPr>
        <p:spPr>
          <a:xfrm>
            <a:off x="0" y="0"/>
            <a:ext cx="90717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Specifics about the Dataset</a:t>
            </a:r>
            <a:endParaRPr/>
          </a:p>
        </p:txBody>
      </p:sp>
      <p:sp>
        <p:nvSpPr>
          <p:cNvPr id="195" name="Google Shape;195;p19"/>
          <p:cNvSpPr txBox="1"/>
          <p:nvPr/>
        </p:nvSpPr>
        <p:spPr>
          <a:xfrm>
            <a:off x="0" y="953400"/>
            <a:ext cx="9071700" cy="656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35714"/>
              </a:lnSpc>
              <a:spcBef>
                <a:spcPts val="0"/>
              </a:spcBef>
              <a:spcAft>
                <a:spcPts val="0"/>
              </a:spcAft>
              <a:buNone/>
            </a:pPr>
            <a:r>
              <a:rPr lang="en" sz="1300">
                <a:solidFill>
                  <a:schemeClr val="dk1"/>
                </a:solidFill>
                <a:highlight>
                  <a:schemeClr val="lt1"/>
                </a:highlight>
                <a:latin typeface="Fira Sans Extra Condensed"/>
                <a:ea typeface="Fira Sans Extra Condensed"/>
                <a:cs typeface="Fira Sans Extra Condensed"/>
                <a:sym typeface="Fira Sans Extra Condensed"/>
              </a:rPr>
              <a:t>This dataset consolidates the daily air quality metrics for Beijing, covering the timeframe from dates                                </a:t>
            </a:r>
            <a:endParaRPr sz="1300">
              <a:solidFill>
                <a:schemeClr val="dk1"/>
              </a:solidFill>
              <a:highlight>
                <a:schemeClr val="lt1"/>
              </a:highlight>
              <a:latin typeface="Fira Sans Extra Condensed"/>
              <a:ea typeface="Fira Sans Extra Condensed"/>
              <a:cs typeface="Fira Sans Extra Condensed"/>
              <a:sym typeface="Fira Sans Extra Condensed"/>
            </a:endParaRPr>
          </a:p>
          <a:p>
            <a:pPr marL="0" lvl="0" indent="0" algn="ctr" rtl="0">
              <a:lnSpc>
                <a:spcPct val="135714"/>
              </a:lnSpc>
              <a:spcBef>
                <a:spcPts val="0"/>
              </a:spcBef>
              <a:spcAft>
                <a:spcPts val="0"/>
              </a:spcAft>
              <a:buNone/>
            </a:pPr>
            <a:r>
              <a:rPr lang="en" sz="1300">
                <a:solidFill>
                  <a:schemeClr val="dk1"/>
                </a:solidFill>
                <a:highlight>
                  <a:schemeClr val="lt1"/>
                </a:highlight>
                <a:latin typeface="Fira Sans Extra Condensed"/>
                <a:ea typeface="Fira Sans Extra Condensed"/>
                <a:cs typeface="Fira Sans Extra Condensed"/>
                <a:sym typeface="Fira Sans Extra Condensed"/>
              </a:rPr>
              <a:t>January 1, 2014 - December 3, 2023  (</a:t>
            </a:r>
            <a:r>
              <a:rPr lang="en" sz="1300" b="1">
                <a:solidFill>
                  <a:schemeClr val="dk1"/>
                </a:solidFill>
                <a:highlight>
                  <a:schemeClr val="lt1"/>
                </a:highlight>
                <a:latin typeface="Fira Sans Extra Condensed"/>
                <a:ea typeface="Fira Sans Extra Condensed"/>
                <a:cs typeface="Fira Sans Extra Condensed"/>
                <a:sym typeface="Fira Sans Extra Condensed"/>
              </a:rPr>
              <a:t>Updates frequently</a:t>
            </a:r>
            <a:r>
              <a:rPr lang="en" sz="1300">
                <a:solidFill>
                  <a:schemeClr val="dk1"/>
                </a:solidFill>
                <a:highlight>
                  <a:schemeClr val="lt1"/>
                </a:highlight>
                <a:latin typeface="Fira Sans Extra Condensed"/>
                <a:ea typeface="Fira Sans Extra Condensed"/>
                <a:cs typeface="Fira Sans Extra Condensed"/>
                <a:sym typeface="Fira Sans Extra Condensed"/>
              </a:rPr>
              <a:t>)</a:t>
            </a:r>
            <a:endParaRPr sz="1300">
              <a:solidFill>
                <a:schemeClr val="accent6"/>
              </a:solidFill>
              <a:highlight>
                <a:srgbClr val="FFFFFF"/>
              </a:highlight>
              <a:latin typeface="Fira Sans Extra Condensed"/>
              <a:ea typeface="Fira Sans Extra Condensed"/>
              <a:cs typeface="Fira Sans Extra Condensed"/>
              <a:sym typeface="Fira Sans Extra Condensed"/>
            </a:endParaRPr>
          </a:p>
        </p:txBody>
      </p:sp>
      <p:sp>
        <p:nvSpPr>
          <p:cNvPr id="196" name="Google Shape;196;p19"/>
          <p:cNvSpPr txBox="1"/>
          <p:nvPr/>
        </p:nvSpPr>
        <p:spPr>
          <a:xfrm>
            <a:off x="-36150" y="1686000"/>
            <a:ext cx="9144000" cy="21858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It provides granular detail on concentrations of </a:t>
            </a:r>
            <a:r>
              <a:rPr lang="en" sz="1300" b="1">
                <a:latin typeface="Fira Sans Extra Condensed"/>
                <a:ea typeface="Fira Sans Extra Condensed"/>
                <a:cs typeface="Fira Sans Extra Condensed"/>
                <a:sym typeface="Fira Sans Extra Condensed"/>
              </a:rPr>
              <a:t>key pollutants</a:t>
            </a:r>
            <a:r>
              <a:rPr lang="en" sz="1300">
                <a:latin typeface="Fira Sans Extra Condensed"/>
                <a:ea typeface="Fira Sans Extra Condensed"/>
                <a:cs typeface="Fira Sans Extra Condensed"/>
                <a:sym typeface="Fira Sans Extra Condensed"/>
              </a:rPr>
              <a:t>, including PM2.5, PM10, nitrogen dioxide (NO2), sulfur dioxide (SO2), and carbon monoxide (CO), which are instrumental in calculating the daily Air Quality Index (AQI) values. </a:t>
            </a:r>
            <a:endParaRPr sz="1300">
              <a:latin typeface="Fira Sans Extra Condensed"/>
              <a:ea typeface="Fira Sans Extra Condensed"/>
              <a:cs typeface="Fira Sans Extra Condensed"/>
              <a:sym typeface="Fira Sans Extra Condensed"/>
            </a:endParaRPr>
          </a:p>
          <a:p>
            <a:pPr marL="457200" lvl="0" indent="-311150" algn="l" rtl="0">
              <a:lnSpc>
                <a:spcPct val="15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Particulate Matter (PM), which includes PM2.5 (2.5 micrometers or smaller) and PM10 (10 micrometers or smaller), refers to tiny particles or droplets in the air. </a:t>
            </a:r>
            <a:endParaRPr sz="1300">
              <a:latin typeface="Fira Sans Extra Condensed"/>
              <a:ea typeface="Fira Sans Extra Condensed"/>
              <a:cs typeface="Fira Sans Extra Condensed"/>
              <a:sym typeface="Fira Sans Extra Condensed"/>
            </a:endParaRPr>
          </a:p>
          <a:p>
            <a:pPr marL="457200" lvl="0" indent="-311150" algn="l" rtl="0">
              <a:lnSpc>
                <a:spcPct val="15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PM2.5 is finer and PM10 is larger, with PM2.5 being potentially more harmful to health. </a:t>
            </a:r>
            <a:endParaRPr sz="1300">
              <a:latin typeface="Fira Sans Extra Condensed"/>
              <a:ea typeface="Fira Sans Extra Condensed"/>
              <a:cs typeface="Fira Sans Extra Condensed"/>
              <a:sym typeface="Fira Sans Extra Condensed"/>
            </a:endParaRPr>
          </a:p>
          <a:p>
            <a:pPr marL="457200" lvl="0" indent="-311150" algn="l" rtl="0">
              <a:lnSpc>
                <a:spcPct val="15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This data enables an in-depth analysis of air pollution trends, offering insights into environmental changes and the impact of policy measures over the past decade.</a:t>
            </a:r>
            <a:endParaRPr sz="1300">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0"/>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202" name="Google Shape;202;p20"/>
          <p:cNvSpPr txBox="1"/>
          <p:nvPr/>
        </p:nvSpPr>
        <p:spPr>
          <a:xfrm>
            <a:off x="0" y="0"/>
            <a:ext cx="90717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Data Entries</a:t>
            </a:r>
            <a:endParaRPr/>
          </a:p>
        </p:txBody>
      </p:sp>
      <p:sp>
        <p:nvSpPr>
          <p:cNvPr id="203" name="Google Shape;203;p20"/>
          <p:cNvSpPr txBox="1"/>
          <p:nvPr/>
        </p:nvSpPr>
        <p:spPr>
          <a:xfrm>
            <a:off x="-36150" y="1836775"/>
            <a:ext cx="91440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pic>
        <p:nvPicPr>
          <p:cNvPr id="204" name="Google Shape;204;p20"/>
          <p:cNvPicPr preferRelativeResize="0"/>
          <p:nvPr/>
        </p:nvPicPr>
        <p:blipFill>
          <a:blip r:embed="rId3">
            <a:alphaModFix/>
          </a:blip>
          <a:stretch>
            <a:fillRect/>
          </a:stretch>
        </p:blipFill>
        <p:spPr>
          <a:xfrm>
            <a:off x="533408" y="1161575"/>
            <a:ext cx="8113367" cy="3240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1"/>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210" name="Google Shape;210;p21"/>
          <p:cNvSpPr txBox="1"/>
          <p:nvPr/>
        </p:nvSpPr>
        <p:spPr>
          <a:xfrm>
            <a:off x="0" y="0"/>
            <a:ext cx="90717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Data Entries</a:t>
            </a:r>
            <a:endParaRPr/>
          </a:p>
        </p:txBody>
      </p:sp>
      <p:sp>
        <p:nvSpPr>
          <p:cNvPr id="211" name="Google Shape;211;p21"/>
          <p:cNvSpPr txBox="1"/>
          <p:nvPr/>
        </p:nvSpPr>
        <p:spPr>
          <a:xfrm>
            <a:off x="-36150" y="1836775"/>
            <a:ext cx="91440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pic>
        <p:nvPicPr>
          <p:cNvPr id="212" name="Google Shape;212;p21"/>
          <p:cNvPicPr preferRelativeResize="0"/>
          <p:nvPr/>
        </p:nvPicPr>
        <p:blipFill>
          <a:blip r:embed="rId3">
            <a:alphaModFix/>
          </a:blip>
          <a:stretch>
            <a:fillRect/>
          </a:stretch>
        </p:blipFill>
        <p:spPr>
          <a:xfrm>
            <a:off x="5252948" y="999375"/>
            <a:ext cx="3433850" cy="3793851"/>
          </a:xfrm>
          <a:prstGeom prst="rect">
            <a:avLst/>
          </a:prstGeom>
          <a:noFill/>
          <a:ln>
            <a:noFill/>
          </a:ln>
        </p:spPr>
      </p:pic>
      <p:sp>
        <p:nvSpPr>
          <p:cNvPr id="213" name="Google Shape;213;p21"/>
          <p:cNvSpPr txBox="1"/>
          <p:nvPr/>
        </p:nvSpPr>
        <p:spPr>
          <a:xfrm>
            <a:off x="-36150" y="983850"/>
            <a:ext cx="5152200" cy="458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accent1"/>
                </a:solidFill>
                <a:highlight>
                  <a:schemeClr val="lt1"/>
                </a:highlight>
                <a:latin typeface="Fira Sans Extra Condensed"/>
                <a:ea typeface="Fira Sans Extra Condensed"/>
                <a:cs typeface="Fira Sans Extra Condensed"/>
                <a:sym typeface="Fira Sans Extra Condensed"/>
              </a:rPr>
              <a:t>Columns: </a:t>
            </a:r>
            <a:endParaRPr sz="1800" b="1">
              <a:solidFill>
                <a:schemeClr val="accent1"/>
              </a:solidFill>
              <a:highlight>
                <a:schemeClr val="lt1"/>
              </a:highlight>
              <a:latin typeface="Fira Sans Extra Condensed"/>
              <a:ea typeface="Fira Sans Extra Condensed"/>
              <a:cs typeface="Fira Sans Extra Condensed"/>
              <a:sym typeface="Fira Sans Extra Condensed"/>
            </a:endParaRPr>
          </a:p>
          <a:p>
            <a:pPr marL="685800" lvl="0" indent="-31750" algn="l" rtl="0">
              <a:spcBef>
                <a:spcPts val="0"/>
              </a:spcBef>
              <a:spcAft>
                <a:spcPts val="0"/>
              </a:spcAft>
              <a:buClr>
                <a:srgbClr val="0E2A47"/>
              </a:buClr>
              <a:buSzPts val="1400"/>
              <a:buFont typeface="Fira Sans Extra Condensed"/>
              <a:buAutoNum type="arabicPeriod"/>
            </a:pPr>
            <a:r>
              <a:rPr lang="en">
                <a:solidFill>
                  <a:srgbClr val="0E2A47"/>
                </a:solidFill>
                <a:highlight>
                  <a:schemeClr val="lt1"/>
                </a:highlight>
                <a:latin typeface="Fira Sans Extra Condensed"/>
                <a:ea typeface="Fira Sans Extra Condensed"/>
                <a:cs typeface="Fira Sans Extra Condensed"/>
                <a:sym typeface="Fira Sans Extra Condensed"/>
              </a:rPr>
              <a:t>Date </a:t>
            </a:r>
            <a:endParaRPr>
              <a:solidFill>
                <a:srgbClr val="0E2A47"/>
              </a:solidFill>
              <a:highlight>
                <a:schemeClr val="lt1"/>
              </a:highlight>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solidFill>
                <a:srgbClr val="0E2A47"/>
              </a:solidFill>
              <a:highlight>
                <a:schemeClr val="lt1"/>
              </a:highlight>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solidFill>
                  <a:srgbClr val="0E2A47"/>
                </a:solidFill>
                <a:highlight>
                  <a:schemeClr val="lt1"/>
                </a:highlight>
                <a:latin typeface="Fira Sans Extra Condensed"/>
                <a:ea typeface="Fira Sans Extra Condensed"/>
                <a:cs typeface="Fira Sans Extra Condensed"/>
                <a:sym typeface="Fira Sans Extra Condensed"/>
              </a:rPr>
              <a:t>                Pollutants:</a:t>
            </a:r>
            <a:endParaRPr>
              <a:solidFill>
                <a:srgbClr val="0E2A47"/>
              </a:solidFill>
              <a:highlight>
                <a:schemeClr val="lt1"/>
              </a:highlight>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solidFill>
                <a:srgbClr val="0E2A47"/>
              </a:solidFill>
              <a:highlight>
                <a:schemeClr val="lt1"/>
              </a:highlight>
              <a:latin typeface="Fira Sans Extra Condensed"/>
              <a:ea typeface="Fira Sans Extra Condensed"/>
              <a:cs typeface="Fira Sans Extra Condensed"/>
              <a:sym typeface="Fira Sans Extra Condensed"/>
            </a:endParaRPr>
          </a:p>
          <a:p>
            <a:pPr marL="0" lvl="0" indent="654050" algn="l" rtl="0">
              <a:spcBef>
                <a:spcPts val="0"/>
              </a:spcBef>
              <a:spcAft>
                <a:spcPts val="0"/>
              </a:spcAft>
              <a:buClr>
                <a:srgbClr val="0E2A47"/>
              </a:buClr>
              <a:buSzPts val="1400"/>
              <a:buFont typeface="Fira Sans Extra Condensed"/>
              <a:buAutoNum type="arabicPeriod"/>
            </a:pPr>
            <a:r>
              <a:rPr lang="en">
                <a:solidFill>
                  <a:srgbClr val="0E2A47"/>
                </a:solidFill>
                <a:highlight>
                  <a:schemeClr val="lt1"/>
                </a:highlight>
                <a:latin typeface="Fira Sans Extra Condensed"/>
                <a:ea typeface="Fira Sans Extra Condensed"/>
                <a:cs typeface="Fira Sans Extra Condensed"/>
                <a:sym typeface="Fira Sans Extra Condensed"/>
              </a:rPr>
              <a:t>PM25    -     Particulate matter 25 </a:t>
            </a:r>
            <a:r>
              <a:rPr lang="en" sz="1200">
                <a:solidFill>
                  <a:srgbClr val="0E2A47"/>
                </a:solidFill>
                <a:highlight>
                  <a:schemeClr val="lt1"/>
                </a:highlight>
                <a:latin typeface="Fira Sans Extra Condensed"/>
                <a:ea typeface="Fira Sans Extra Condensed"/>
                <a:cs typeface="Fira Sans Extra Condensed"/>
                <a:sym typeface="Fira Sans Extra Condensed"/>
              </a:rPr>
              <a:t>(2.5 micrometers or smaller) </a:t>
            </a:r>
            <a:endParaRPr sz="1200">
              <a:solidFill>
                <a:srgbClr val="0E2A47"/>
              </a:solidFill>
              <a:highlight>
                <a:schemeClr val="lt1"/>
              </a:highlight>
              <a:latin typeface="Fira Sans Extra Condensed"/>
              <a:ea typeface="Fira Sans Extra Condensed"/>
              <a:cs typeface="Fira Sans Extra Condensed"/>
              <a:sym typeface="Fira Sans Extra Condensed"/>
            </a:endParaRPr>
          </a:p>
          <a:p>
            <a:pPr marL="0" lvl="0" indent="654050" algn="l" rtl="0">
              <a:spcBef>
                <a:spcPts val="0"/>
              </a:spcBef>
              <a:spcAft>
                <a:spcPts val="0"/>
              </a:spcAft>
              <a:buClr>
                <a:srgbClr val="0E2A47"/>
              </a:buClr>
              <a:buSzPts val="1400"/>
              <a:buFont typeface="Fira Sans Extra Condensed"/>
              <a:buAutoNum type="arabicPeriod"/>
            </a:pPr>
            <a:r>
              <a:rPr lang="en">
                <a:solidFill>
                  <a:srgbClr val="0E2A47"/>
                </a:solidFill>
                <a:highlight>
                  <a:schemeClr val="lt1"/>
                </a:highlight>
                <a:latin typeface="Fira Sans Extra Condensed"/>
                <a:ea typeface="Fira Sans Extra Condensed"/>
                <a:cs typeface="Fira Sans Extra Condensed"/>
                <a:sym typeface="Fira Sans Extra Condensed"/>
              </a:rPr>
              <a:t>PM10    -     Particulate matter 10 </a:t>
            </a:r>
            <a:r>
              <a:rPr lang="en" sz="1200">
                <a:solidFill>
                  <a:srgbClr val="0E2A47"/>
                </a:solidFill>
                <a:highlight>
                  <a:schemeClr val="lt1"/>
                </a:highlight>
                <a:latin typeface="Fira Sans Extra Condensed"/>
                <a:ea typeface="Fira Sans Extra Condensed"/>
                <a:cs typeface="Fira Sans Extra Condensed"/>
                <a:sym typeface="Fira Sans Extra Condensed"/>
              </a:rPr>
              <a:t>(10 micrometers or smaller) </a:t>
            </a:r>
            <a:endParaRPr sz="1200">
              <a:solidFill>
                <a:srgbClr val="0E2A47"/>
              </a:solidFill>
              <a:highlight>
                <a:schemeClr val="lt1"/>
              </a:highlight>
              <a:latin typeface="Fira Sans Extra Condensed"/>
              <a:ea typeface="Fira Sans Extra Condensed"/>
              <a:cs typeface="Fira Sans Extra Condensed"/>
              <a:sym typeface="Fira Sans Extra Condensed"/>
            </a:endParaRPr>
          </a:p>
          <a:p>
            <a:pPr marL="0" lvl="0" indent="654050" algn="l" rtl="0">
              <a:spcBef>
                <a:spcPts val="0"/>
              </a:spcBef>
              <a:spcAft>
                <a:spcPts val="0"/>
              </a:spcAft>
              <a:buClr>
                <a:srgbClr val="0E2A47"/>
              </a:buClr>
              <a:buSzPts val="1400"/>
              <a:buFont typeface="Fira Sans Extra Condensed"/>
              <a:buAutoNum type="arabicPeriod"/>
            </a:pPr>
            <a:r>
              <a:rPr lang="en">
                <a:solidFill>
                  <a:srgbClr val="0E2A47"/>
                </a:solidFill>
                <a:highlight>
                  <a:schemeClr val="lt1"/>
                </a:highlight>
                <a:latin typeface="Fira Sans Extra Condensed"/>
                <a:ea typeface="Fira Sans Extra Condensed"/>
                <a:cs typeface="Fira Sans Extra Condensed"/>
                <a:sym typeface="Fira Sans Extra Condensed"/>
              </a:rPr>
              <a:t>03         -     Ozone</a:t>
            </a:r>
            <a:endParaRPr>
              <a:solidFill>
                <a:srgbClr val="0E2A47"/>
              </a:solidFill>
              <a:highlight>
                <a:schemeClr val="lt1"/>
              </a:highlight>
              <a:latin typeface="Fira Sans Extra Condensed"/>
              <a:ea typeface="Fira Sans Extra Condensed"/>
              <a:cs typeface="Fira Sans Extra Condensed"/>
              <a:sym typeface="Fira Sans Extra Condensed"/>
            </a:endParaRPr>
          </a:p>
          <a:p>
            <a:pPr marL="0" lvl="0" indent="654050" algn="l" rtl="0">
              <a:spcBef>
                <a:spcPts val="0"/>
              </a:spcBef>
              <a:spcAft>
                <a:spcPts val="0"/>
              </a:spcAft>
              <a:buClr>
                <a:srgbClr val="0E2A47"/>
              </a:buClr>
              <a:buSzPts val="1400"/>
              <a:buFont typeface="Fira Sans Extra Condensed"/>
              <a:buAutoNum type="arabicPeriod"/>
            </a:pPr>
            <a:r>
              <a:rPr lang="en">
                <a:solidFill>
                  <a:srgbClr val="0E2A47"/>
                </a:solidFill>
                <a:highlight>
                  <a:schemeClr val="lt1"/>
                </a:highlight>
                <a:latin typeface="Fira Sans Extra Condensed"/>
                <a:ea typeface="Fira Sans Extra Condensed"/>
                <a:cs typeface="Fira Sans Extra Condensed"/>
                <a:sym typeface="Fira Sans Extra Condensed"/>
              </a:rPr>
              <a:t>NO2      -     Nitrogen dioxide</a:t>
            </a:r>
            <a:endParaRPr>
              <a:solidFill>
                <a:srgbClr val="0E2A47"/>
              </a:solidFill>
              <a:highlight>
                <a:schemeClr val="lt1"/>
              </a:highlight>
              <a:latin typeface="Fira Sans Extra Condensed"/>
              <a:ea typeface="Fira Sans Extra Condensed"/>
              <a:cs typeface="Fira Sans Extra Condensed"/>
              <a:sym typeface="Fira Sans Extra Condensed"/>
            </a:endParaRPr>
          </a:p>
          <a:p>
            <a:pPr marL="0" lvl="0" indent="654050" algn="l" rtl="0">
              <a:spcBef>
                <a:spcPts val="0"/>
              </a:spcBef>
              <a:spcAft>
                <a:spcPts val="0"/>
              </a:spcAft>
              <a:buClr>
                <a:srgbClr val="0E2A47"/>
              </a:buClr>
              <a:buSzPts val="1400"/>
              <a:buFont typeface="Fira Sans Extra Condensed"/>
              <a:buAutoNum type="arabicPeriod"/>
            </a:pPr>
            <a:r>
              <a:rPr lang="en">
                <a:solidFill>
                  <a:srgbClr val="0E2A47"/>
                </a:solidFill>
                <a:highlight>
                  <a:schemeClr val="lt1"/>
                </a:highlight>
                <a:latin typeface="Fira Sans Extra Condensed"/>
                <a:ea typeface="Fira Sans Extra Condensed"/>
                <a:cs typeface="Fira Sans Extra Condensed"/>
                <a:sym typeface="Fira Sans Extra Condensed"/>
              </a:rPr>
              <a:t>SO2      -     Sulfur dioxide</a:t>
            </a:r>
            <a:endParaRPr>
              <a:solidFill>
                <a:srgbClr val="0E2A47"/>
              </a:solidFill>
              <a:highlight>
                <a:schemeClr val="lt1"/>
              </a:highlight>
              <a:latin typeface="Fira Sans Extra Condensed"/>
              <a:ea typeface="Fira Sans Extra Condensed"/>
              <a:cs typeface="Fira Sans Extra Condensed"/>
              <a:sym typeface="Fira Sans Extra Condensed"/>
            </a:endParaRPr>
          </a:p>
          <a:p>
            <a:pPr marL="0" lvl="0" indent="654050" algn="l" rtl="0">
              <a:spcBef>
                <a:spcPts val="0"/>
              </a:spcBef>
              <a:spcAft>
                <a:spcPts val="0"/>
              </a:spcAft>
              <a:buClr>
                <a:srgbClr val="0E2A47"/>
              </a:buClr>
              <a:buSzPts val="1400"/>
              <a:buFont typeface="Fira Sans Extra Condensed"/>
              <a:buAutoNum type="arabicPeriod"/>
            </a:pPr>
            <a:r>
              <a:rPr lang="en">
                <a:solidFill>
                  <a:srgbClr val="0E2A47"/>
                </a:solidFill>
                <a:highlight>
                  <a:schemeClr val="lt1"/>
                </a:highlight>
                <a:latin typeface="Fira Sans Extra Condensed"/>
                <a:ea typeface="Fira Sans Extra Condensed"/>
                <a:cs typeface="Fira Sans Extra Condensed"/>
                <a:sym typeface="Fira Sans Extra Condensed"/>
              </a:rPr>
              <a:t>CO        -     Carbon monoxide</a:t>
            </a:r>
            <a:endParaRPr>
              <a:solidFill>
                <a:srgbClr val="0E2A47"/>
              </a:solidFill>
              <a:highlight>
                <a:schemeClr val="lt1"/>
              </a:highlight>
              <a:latin typeface="Fira Sans Extra Condensed"/>
              <a:ea typeface="Fira Sans Extra Condensed"/>
              <a:cs typeface="Fira Sans Extra Condensed"/>
              <a:sym typeface="Fira Sans Extra Condensed"/>
            </a:endParaRPr>
          </a:p>
          <a:p>
            <a:pPr marL="457200" lvl="0" indent="0" algn="l" rtl="0">
              <a:spcBef>
                <a:spcPts val="0"/>
              </a:spcBef>
              <a:spcAft>
                <a:spcPts val="0"/>
              </a:spcAft>
              <a:buNone/>
            </a:pPr>
            <a:endParaRPr>
              <a:solidFill>
                <a:srgbClr val="0E2A47"/>
              </a:solidFill>
              <a:highlight>
                <a:schemeClr val="lt1"/>
              </a:highlight>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1800" b="1">
                <a:solidFill>
                  <a:schemeClr val="accent1"/>
                </a:solidFill>
                <a:highlight>
                  <a:schemeClr val="lt1"/>
                </a:highlight>
                <a:latin typeface="Fira Sans Extra Condensed"/>
                <a:ea typeface="Fira Sans Extra Condensed"/>
                <a:cs typeface="Fira Sans Extra Condensed"/>
                <a:sym typeface="Fira Sans Extra Condensed"/>
              </a:rPr>
              <a:t>Rows: </a:t>
            </a:r>
            <a:endParaRPr sz="1800" b="1">
              <a:solidFill>
                <a:schemeClr val="accent1"/>
              </a:solidFill>
              <a:highlight>
                <a:schemeClr val="lt1"/>
              </a:highlight>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sz="1800">
              <a:solidFill>
                <a:srgbClr val="0E2A47"/>
              </a:solidFill>
              <a:highlight>
                <a:schemeClr val="lt1"/>
              </a:highlight>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a:solidFill>
                  <a:srgbClr val="0E2A47"/>
                </a:solidFill>
                <a:highlight>
                  <a:schemeClr val="lt1"/>
                </a:highlight>
                <a:latin typeface="Fira Sans Extra Condensed"/>
                <a:ea typeface="Fira Sans Extra Condensed"/>
                <a:cs typeface="Fira Sans Extra Condensed"/>
                <a:sym typeface="Fira Sans Extra Condensed"/>
              </a:rPr>
              <a:t>3,617 daily records out of a possible 3,623 days, </a:t>
            </a:r>
            <a:endParaRPr>
              <a:solidFill>
                <a:srgbClr val="0E2A47"/>
              </a:solidFill>
              <a:highlight>
                <a:schemeClr val="lt1"/>
              </a:highlight>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a:solidFill>
                  <a:srgbClr val="0E2A47"/>
                </a:solidFill>
                <a:highlight>
                  <a:schemeClr val="lt1"/>
                </a:highlight>
                <a:latin typeface="Fira Sans Extra Condensed"/>
                <a:ea typeface="Fira Sans Extra Condensed"/>
                <a:cs typeface="Fira Sans Extra Condensed"/>
                <a:sym typeface="Fira Sans Extra Condensed"/>
              </a:rPr>
              <a:t>with a 99.83% capture rate</a:t>
            </a:r>
            <a:endParaRPr sz="2000">
              <a:solidFill>
                <a:srgbClr val="0E2A47"/>
              </a:solidFill>
              <a:highlight>
                <a:schemeClr val="lt1"/>
              </a:highlight>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sz="1800">
              <a:solidFill>
                <a:srgbClr val="0E2A47"/>
              </a:solidFill>
              <a:highlight>
                <a:schemeClr val="lt1"/>
              </a:highlight>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800">
              <a:solidFill>
                <a:srgbClr val="0E2A47"/>
              </a:solidFill>
              <a:highlight>
                <a:schemeClr val="lt1"/>
              </a:highlight>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solidFill>
                <a:srgbClr val="0E2A47"/>
              </a:solidFill>
              <a:highlight>
                <a:schemeClr val="lt1"/>
              </a:highlight>
              <a:latin typeface="Fira Sans Extra Condensed"/>
              <a:ea typeface="Fira Sans Extra Condensed"/>
              <a:cs typeface="Fira Sans Extra Condensed"/>
              <a:sym typeface="Fira Sans Extra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2"/>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219" name="Google Shape;219;p22"/>
          <p:cNvSpPr txBox="1"/>
          <p:nvPr/>
        </p:nvSpPr>
        <p:spPr>
          <a:xfrm>
            <a:off x="-1785800" y="152400"/>
            <a:ext cx="90717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a:solidFill>
                  <a:schemeClr val="accent1"/>
                </a:solidFill>
                <a:latin typeface="Fira Sans Extra Condensed Medium"/>
                <a:ea typeface="Fira Sans Extra Condensed Medium"/>
                <a:cs typeface="Fira Sans Extra Condensed Medium"/>
                <a:sym typeface="Fira Sans Extra Condensed Medium"/>
              </a:rPr>
              <a:t>Data Preprocessing</a:t>
            </a:r>
            <a:endParaRPr/>
          </a:p>
        </p:txBody>
      </p:sp>
      <p:sp>
        <p:nvSpPr>
          <p:cNvPr id="220" name="Google Shape;220;p22"/>
          <p:cNvSpPr txBox="1"/>
          <p:nvPr/>
        </p:nvSpPr>
        <p:spPr>
          <a:xfrm>
            <a:off x="-36150" y="1836775"/>
            <a:ext cx="91440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sp>
        <p:nvSpPr>
          <p:cNvPr id="221" name="Google Shape;221;p22"/>
          <p:cNvSpPr txBox="1"/>
          <p:nvPr/>
        </p:nvSpPr>
        <p:spPr>
          <a:xfrm>
            <a:off x="436825" y="3030100"/>
            <a:ext cx="5152200" cy="939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1"/>
              </a:buClr>
              <a:buSzPts val="1700"/>
              <a:buFont typeface="Fira Sans Extra Condensed"/>
              <a:buChar char="-"/>
            </a:pPr>
            <a:r>
              <a:rPr lang="en" sz="1700">
                <a:solidFill>
                  <a:schemeClr val="dk1"/>
                </a:solidFill>
                <a:highlight>
                  <a:schemeClr val="lt1"/>
                </a:highlight>
                <a:latin typeface="Fira Sans Extra Condensed"/>
                <a:ea typeface="Fira Sans Extra Condensed"/>
                <a:cs typeface="Fira Sans Extra Condensed"/>
                <a:sym typeface="Fira Sans Extra Condensed"/>
              </a:rPr>
              <a:t>Checking the column names and data types  </a:t>
            </a:r>
            <a:endParaRPr sz="1700">
              <a:solidFill>
                <a:schemeClr val="dk1"/>
              </a:solidFill>
              <a:highlight>
                <a:schemeClr val="lt1"/>
              </a:highlight>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800">
              <a:solidFill>
                <a:srgbClr val="0E2A47"/>
              </a:solidFill>
              <a:highlight>
                <a:schemeClr val="lt1"/>
              </a:highlight>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solidFill>
                <a:srgbClr val="0E2A47"/>
              </a:solidFill>
              <a:highlight>
                <a:schemeClr val="lt1"/>
              </a:highlight>
              <a:latin typeface="Fira Sans Extra Condensed"/>
              <a:ea typeface="Fira Sans Extra Condensed"/>
              <a:cs typeface="Fira Sans Extra Condensed"/>
              <a:sym typeface="Fira Sans Extra Condensed"/>
            </a:endParaRPr>
          </a:p>
        </p:txBody>
      </p:sp>
      <p:pic>
        <p:nvPicPr>
          <p:cNvPr id="222" name="Google Shape;222;p22"/>
          <p:cNvPicPr preferRelativeResize="0"/>
          <p:nvPr/>
        </p:nvPicPr>
        <p:blipFill>
          <a:blip r:embed="rId3">
            <a:alphaModFix/>
          </a:blip>
          <a:stretch>
            <a:fillRect/>
          </a:stretch>
        </p:blipFill>
        <p:spPr>
          <a:xfrm>
            <a:off x="665425" y="1073225"/>
            <a:ext cx="5504465" cy="1892975"/>
          </a:xfrm>
          <a:prstGeom prst="rect">
            <a:avLst/>
          </a:prstGeom>
          <a:noFill/>
          <a:ln>
            <a:noFill/>
          </a:ln>
        </p:spPr>
      </p:pic>
      <p:grpSp>
        <p:nvGrpSpPr>
          <p:cNvPr id="223" name="Google Shape;223;p22"/>
          <p:cNvGrpSpPr/>
          <p:nvPr/>
        </p:nvGrpSpPr>
        <p:grpSpPr>
          <a:xfrm rot="-5399754">
            <a:off x="2740950" y="3616750"/>
            <a:ext cx="10787812" cy="1945340"/>
            <a:chOff x="711150" y="1559663"/>
            <a:chExt cx="7721575" cy="2350013"/>
          </a:xfrm>
        </p:grpSpPr>
        <p:sp>
          <p:nvSpPr>
            <p:cNvPr id="224" name="Google Shape;224;p22"/>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225" name="Google Shape;225;p22"/>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22"/>
          <p:cNvSpPr txBox="1"/>
          <p:nvPr/>
        </p:nvSpPr>
        <p:spPr>
          <a:xfrm>
            <a:off x="817825" y="3478757"/>
            <a:ext cx="6303300" cy="1622700"/>
          </a:xfrm>
          <a:prstGeom prst="rect">
            <a:avLst/>
          </a:prstGeom>
          <a:noFill/>
          <a:ln>
            <a:noFill/>
          </a:ln>
        </p:spPr>
        <p:txBody>
          <a:bodyPr spcFirstLastPara="1" wrap="square" lIns="91425" tIns="91425" rIns="91425" bIns="91425" anchor="t" anchorCtr="0">
            <a:spAutoFit/>
          </a:bodyPr>
          <a:lstStyle/>
          <a:p>
            <a:pPr marL="457200" lvl="0" indent="-304800" algn="l" rtl="0">
              <a:lnSpc>
                <a:spcPct val="135714"/>
              </a:lnSpc>
              <a:spcBef>
                <a:spcPts val="0"/>
              </a:spcBef>
              <a:spcAft>
                <a:spcPts val="0"/>
              </a:spcAft>
              <a:buClr>
                <a:schemeClr val="accent6"/>
              </a:buClr>
              <a:buSzPts val="1200"/>
              <a:buFont typeface="Fira Sans Extra Condensed"/>
              <a:buAutoNum type="arabicPeriod"/>
            </a:pPr>
            <a:r>
              <a:rPr lang="en" sz="1200">
                <a:solidFill>
                  <a:schemeClr val="accent6"/>
                </a:solidFill>
                <a:highlight>
                  <a:schemeClr val="lt1"/>
                </a:highlight>
                <a:latin typeface="Fira Sans Extra Condensed"/>
                <a:ea typeface="Fira Sans Extra Condensed"/>
                <a:cs typeface="Fira Sans Extra Condensed"/>
                <a:sym typeface="Fira Sans Extra Condensed"/>
              </a:rPr>
              <a:t>Remove spaces and any other non-standard characters in the column names to ensure consistency.</a:t>
            </a:r>
            <a:endParaRPr sz="1200">
              <a:solidFill>
                <a:schemeClr val="accent6"/>
              </a:solidFill>
              <a:highlight>
                <a:schemeClr val="lt1"/>
              </a:highlight>
              <a:latin typeface="Fira Sans Extra Condensed"/>
              <a:ea typeface="Fira Sans Extra Condensed"/>
              <a:cs typeface="Fira Sans Extra Condensed"/>
              <a:sym typeface="Fira Sans Extra Condensed"/>
            </a:endParaRPr>
          </a:p>
          <a:p>
            <a:pPr marL="457200" lvl="0" indent="-304800" algn="l" rtl="0">
              <a:lnSpc>
                <a:spcPct val="135714"/>
              </a:lnSpc>
              <a:spcBef>
                <a:spcPts val="0"/>
              </a:spcBef>
              <a:spcAft>
                <a:spcPts val="0"/>
              </a:spcAft>
              <a:buClr>
                <a:schemeClr val="accent6"/>
              </a:buClr>
              <a:buSzPts val="1200"/>
              <a:buFont typeface="Fira Sans Extra Condensed"/>
              <a:buAutoNum type="arabicPeriod"/>
            </a:pPr>
            <a:r>
              <a:rPr lang="en" sz="1200">
                <a:solidFill>
                  <a:schemeClr val="accent6"/>
                </a:solidFill>
                <a:highlight>
                  <a:schemeClr val="lt1"/>
                </a:highlight>
                <a:latin typeface="Fira Sans Extra Condensed"/>
                <a:ea typeface="Fira Sans Extra Condensed"/>
                <a:cs typeface="Fira Sans Extra Condensed"/>
                <a:sym typeface="Fira Sans Extra Condensed"/>
              </a:rPr>
              <a:t>Convert the data types of the columns to the appropriate data types, specifically:</a:t>
            </a:r>
            <a:endParaRPr sz="1200">
              <a:solidFill>
                <a:schemeClr val="accent6"/>
              </a:solidFill>
              <a:highlight>
                <a:schemeClr val="lt1"/>
              </a:highlight>
              <a:latin typeface="Fira Sans Extra Condensed"/>
              <a:ea typeface="Fira Sans Extra Condensed"/>
              <a:cs typeface="Fira Sans Extra Condensed"/>
              <a:sym typeface="Fira Sans Extra Condensed"/>
            </a:endParaRPr>
          </a:p>
          <a:p>
            <a:pPr marL="914400" lvl="1" indent="-304800" algn="l" rtl="0">
              <a:lnSpc>
                <a:spcPct val="135714"/>
              </a:lnSpc>
              <a:spcBef>
                <a:spcPts val="0"/>
              </a:spcBef>
              <a:spcAft>
                <a:spcPts val="0"/>
              </a:spcAft>
              <a:buClr>
                <a:schemeClr val="accent6"/>
              </a:buClr>
              <a:buSzPts val="1200"/>
              <a:buFont typeface="Fira Sans Extra Condensed"/>
              <a:buAutoNum type="alphaLcPeriod"/>
            </a:pPr>
            <a:r>
              <a:rPr lang="en" sz="1200">
                <a:solidFill>
                  <a:schemeClr val="accent6"/>
                </a:solidFill>
                <a:highlight>
                  <a:schemeClr val="lt1"/>
                </a:highlight>
                <a:latin typeface="Fira Sans Extra Condensed"/>
                <a:ea typeface="Fira Sans Extra Condensed"/>
                <a:cs typeface="Fira Sans Extra Condensed"/>
                <a:sym typeface="Fira Sans Extra Condensed"/>
              </a:rPr>
              <a:t>Convert 'date' column to datetime for better date-time manipulation.</a:t>
            </a:r>
            <a:endParaRPr sz="1200">
              <a:solidFill>
                <a:schemeClr val="accent6"/>
              </a:solidFill>
              <a:highlight>
                <a:schemeClr val="lt1"/>
              </a:highlight>
              <a:latin typeface="Fira Sans Extra Condensed"/>
              <a:ea typeface="Fira Sans Extra Condensed"/>
              <a:cs typeface="Fira Sans Extra Condensed"/>
              <a:sym typeface="Fira Sans Extra Condensed"/>
            </a:endParaRPr>
          </a:p>
          <a:p>
            <a:pPr marL="914400" lvl="1" indent="-304800" algn="l" rtl="0">
              <a:lnSpc>
                <a:spcPct val="135714"/>
              </a:lnSpc>
              <a:spcBef>
                <a:spcPts val="0"/>
              </a:spcBef>
              <a:spcAft>
                <a:spcPts val="0"/>
              </a:spcAft>
              <a:buClr>
                <a:schemeClr val="accent6"/>
              </a:buClr>
              <a:buSzPts val="1200"/>
              <a:buFont typeface="Fira Sans Extra Condensed"/>
              <a:buAutoNum type="alphaLcPeriod"/>
            </a:pPr>
            <a:r>
              <a:rPr lang="en" sz="1200">
                <a:solidFill>
                  <a:schemeClr val="accent6"/>
                </a:solidFill>
                <a:highlight>
                  <a:schemeClr val="lt1"/>
                </a:highlight>
                <a:latin typeface="Fira Sans Extra Condensed"/>
                <a:ea typeface="Fira Sans Extra Condensed"/>
                <a:cs typeface="Fira Sans Extra Condensed"/>
                <a:sym typeface="Fira Sans Extra Condensed"/>
              </a:rPr>
              <a:t> Convert pollutant measurement columns to float to enable numerical analysis.</a:t>
            </a:r>
            <a:endParaRPr sz="1200">
              <a:solidFill>
                <a:schemeClr val="accent6"/>
              </a:solidFill>
              <a:highlight>
                <a:schemeClr val="lt1"/>
              </a:highlight>
              <a:latin typeface="Fira Sans Extra Condensed"/>
              <a:ea typeface="Fira Sans Extra Condensed"/>
              <a:cs typeface="Fira Sans Extra Condensed"/>
              <a:sym typeface="Fira Sans Extra Condensed"/>
            </a:endParaRPr>
          </a:p>
          <a:p>
            <a:pPr marL="0" lvl="0" indent="0" algn="l" rtl="0">
              <a:lnSpc>
                <a:spcPct val="135714"/>
              </a:lnSpc>
              <a:spcBef>
                <a:spcPts val="0"/>
              </a:spcBef>
              <a:spcAft>
                <a:spcPts val="0"/>
              </a:spcAft>
              <a:buNone/>
            </a:pPr>
            <a:endParaRPr sz="1200">
              <a:solidFill>
                <a:schemeClr val="accent6"/>
              </a:solidFill>
              <a:highlight>
                <a:schemeClr val="lt1"/>
              </a:highlight>
              <a:latin typeface="Fira Sans Extra Condensed"/>
              <a:ea typeface="Fira Sans Extra Condensed"/>
              <a:cs typeface="Fira Sans Extra Condensed"/>
              <a:sym typeface="Fira Sans Extra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3"/>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243" name="Google Shape;243;p23"/>
          <p:cNvSpPr txBox="1"/>
          <p:nvPr/>
        </p:nvSpPr>
        <p:spPr>
          <a:xfrm>
            <a:off x="-36150" y="1836775"/>
            <a:ext cx="91440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sp>
        <p:nvSpPr>
          <p:cNvPr id="244" name="Google Shape;244;p23"/>
          <p:cNvSpPr txBox="1"/>
          <p:nvPr/>
        </p:nvSpPr>
        <p:spPr>
          <a:xfrm>
            <a:off x="436825" y="3030100"/>
            <a:ext cx="515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0E2A47"/>
              </a:solidFill>
              <a:highlight>
                <a:schemeClr val="lt1"/>
              </a:highlight>
              <a:latin typeface="Fira Sans Extra Condensed"/>
              <a:ea typeface="Fira Sans Extra Condensed"/>
              <a:cs typeface="Fira Sans Extra Condensed"/>
              <a:sym typeface="Fira Sans Extra Condensed"/>
            </a:endParaRPr>
          </a:p>
        </p:txBody>
      </p:sp>
      <p:grpSp>
        <p:nvGrpSpPr>
          <p:cNvPr id="245" name="Google Shape;245;p23"/>
          <p:cNvGrpSpPr/>
          <p:nvPr/>
        </p:nvGrpSpPr>
        <p:grpSpPr>
          <a:xfrm rot="-5399754">
            <a:off x="2740950" y="3616750"/>
            <a:ext cx="10787812" cy="1945340"/>
            <a:chOff x="711150" y="1559663"/>
            <a:chExt cx="7721575" cy="2350013"/>
          </a:xfrm>
        </p:grpSpPr>
        <p:sp>
          <p:nvSpPr>
            <p:cNvPr id="246" name="Google Shape;246;p23"/>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247" name="Google Shape;247;p23"/>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3"/>
          <p:cNvSpPr txBox="1"/>
          <p:nvPr/>
        </p:nvSpPr>
        <p:spPr>
          <a:xfrm>
            <a:off x="817825" y="3478757"/>
            <a:ext cx="6303300" cy="369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200">
              <a:solidFill>
                <a:schemeClr val="accent6"/>
              </a:solidFill>
              <a:highlight>
                <a:schemeClr val="lt1"/>
              </a:highlight>
              <a:latin typeface="Fira Sans Extra Condensed"/>
              <a:ea typeface="Fira Sans Extra Condensed"/>
              <a:cs typeface="Fira Sans Extra Condensed"/>
              <a:sym typeface="Fira Sans Extra Condensed"/>
            </a:endParaRPr>
          </a:p>
        </p:txBody>
      </p:sp>
      <p:pic>
        <p:nvPicPr>
          <p:cNvPr id="260" name="Google Shape;260;p23"/>
          <p:cNvPicPr preferRelativeResize="0"/>
          <p:nvPr/>
        </p:nvPicPr>
        <p:blipFill>
          <a:blip r:embed="rId3">
            <a:alphaModFix/>
          </a:blip>
          <a:stretch>
            <a:fillRect/>
          </a:stretch>
        </p:blipFill>
        <p:spPr>
          <a:xfrm>
            <a:off x="248850" y="415425"/>
            <a:ext cx="6344193" cy="4075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4"/>
          <p:cNvSpPr txBox="1">
            <a:spLocks noGrp="1"/>
          </p:cNvSpPr>
          <p:nvPr>
            <p:ph type="subTitle" idx="1"/>
          </p:nvPr>
        </p:nvSpPr>
        <p:spPr>
          <a:xfrm>
            <a:off x="457200" y="-169325"/>
            <a:ext cx="8229600" cy="3240600"/>
          </a:xfrm>
          <a:prstGeom prst="rect">
            <a:avLst/>
          </a:prstGeom>
        </p:spPr>
        <p:txBody>
          <a:bodyPr spcFirstLastPara="1" wrap="square" lIns="91425" tIns="91425" rIns="91425" bIns="91425" anchor="ctr" anchorCtr="0">
            <a:noAutofit/>
          </a:bodyPr>
          <a:lstStyle/>
          <a:p>
            <a:pPr marL="914400" lvl="0" indent="0" algn="just" rtl="0">
              <a:lnSpc>
                <a:spcPct val="150000"/>
              </a:lnSpc>
              <a:spcBef>
                <a:spcPts val="1400"/>
              </a:spcBef>
              <a:spcAft>
                <a:spcPts val="0"/>
              </a:spcAft>
              <a:buNone/>
            </a:pPr>
            <a:endParaRPr sz="1400">
              <a:solidFill>
                <a:schemeClr val="accent6"/>
              </a:solidFill>
              <a:highlight>
                <a:srgbClr val="FFFFFF"/>
              </a:highlight>
              <a:latin typeface="Fira Sans Extra Condensed"/>
              <a:ea typeface="Fira Sans Extra Condensed"/>
              <a:cs typeface="Fira Sans Extra Condensed"/>
              <a:sym typeface="Fira Sans Extra Condensed"/>
            </a:endParaRPr>
          </a:p>
          <a:p>
            <a:pPr marL="0" lvl="0" indent="0" algn="just" rtl="0">
              <a:spcBef>
                <a:spcPts val="1400"/>
              </a:spcBef>
              <a:spcAft>
                <a:spcPts val="0"/>
              </a:spcAft>
              <a:buNone/>
            </a:pP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sp>
        <p:nvSpPr>
          <p:cNvPr id="266" name="Google Shape;266;p24"/>
          <p:cNvSpPr txBox="1"/>
          <p:nvPr/>
        </p:nvSpPr>
        <p:spPr>
          <a:xfrm>
            <a:off x="-36150" y="1836775"/>
            <a:ext cx="91440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sp>
        <p:nvSpPr>
          <p:cNvPr id="267" name="Google Shape;267;p24"/>
          <p:cNvSpPr txBox="1"/>
          <p:nvPr/>
        </p:nvSpPr>
        <p:spPr>
          <a:xfrm>
            <a:off x="436825" y="3030100"/>
            <a:ext cx="515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0E2A47"/>
              </a:solidFill>
              <a:highlight>
                <a:schemeClr val="lt1"/>
              </a:highlight>
              <a:latin typeface="Fira Sans Extra Condensed"/>
              <a:ea typeface="Fira Sans Extra Condensed"/>
              <a:cs typeface="Fira Sans Extra Condensed"/>
              <a:sym typeface="Fira Sans Extra Condensed"/>
            </a:endParaRPr>
          </a:p>
        </p:txBody>
      </p:sp>
      <p:grpSp>
        <p:nvGrpSpPr>
          <p:cNvPr id="268" name="Google Shape;268;p24"/>
          <p:cNvGrpSpPr/>
          <p:nvPr/>
        </p:nvGrpSpPr>
        <p:grpSpPr>
          <a:xfrm rot="-5399754">
            <a:off x="2740950" y="3616750"/>
            <a:ext cx="10787812" cy="1945340"/>
            <a:chOff x="711150" y="1559663"/>
            <a:chExt cx="7721575" cy="2350013"/>
          </a:xfrm>
        </p:grpSpPr>
        <p:sp>
          <p:nvSpPr>
            <p:cNvPr id="269" name="Google Shape;269;p24"/>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a:effectLst>
              <a:outerShdw dist="9525" algn="bl" rotWithShape="0">
                <a:schemeClr val="accent6">
                  <a:alpha val="0"/>
                </a:schemeClr>
              </a:outerShdw>
            </a:effectLst>
          </p:spPr>
          <p:txBody>
            <a:bodyPr/>
            <a:lstStyle/>
            <a:p>
              <a:endParaRPr lang="en-US"/>
            </a:p>
          </p:txBody>
        </p:sp>
        <p:sp>
          <p:nvSpPr>
            <p:cNvPr id="270" name="Google Shape;270;p24"/>
            <p:cNvSpPr/>
            <p:nvPr/>
          </p:nvSpPr>
          <p:spPr>
            <a:xfrm>
              <a:off x="1287538"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1897863" y="30035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2508163" y="358078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3118475" y="21377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3728788" y="2714950"/>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39088" y="1559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4949400" y="24263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5559713" y="32921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6170025" y="30069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6780338" y="3580775"/>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7390650" y="1849138"/>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8006675" y="1559663"/>
              <a:ext cx="71400" cy="71400"/>
            </a:xfrm>
            <a:prstGeom prst="ellipse">
              <a:avLst/>
            </a:prstGeom>
            <a:solidFill>
              <a:schemeClr val="accent1"/>
            </a:solidFill>
            <a:ln>
              <a:noFill/>
            </a:ln>
            <a:effectLst>
              <a:outerShdw dist="9525" algn="bl" rotWithShape="0">
                <a:schemeClr val="accent6">
                  <a:alpha val="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4"/>
          <p:cNvSpPr txBox="1"/>
          <p:nvPr/>
        </p:nvSpPr>
        <p:spPr>
          <a:xfrm>
            <a:off x="817825" y="3478757"/>
            <a:ext cx="6303300" cy="369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200">
              <a:solidFill>
                <a:schemeClr val="accent6"/>
              </a:solidFill>
              <a:highlight>
                <a:schemeClr val="lt1"/>
              </a:highlight>
              <a:latin typeface="Fira Sans Extra Condensed"/>
              <a:ea typeface="Fira Sans Extra Condensed"/>
              <a:cs typeface="Fira Sans Extra Condensed"/>
              <a:sym typeface="Fira Sans Extra Condensed"/>
            </a:endParaRPr>
          </a:p>
        </p:txBody>
      </p:sp>
      <p:pic>
        <p:nvPicPr>
          <p:cNvPr id="283" name="Google Shape;283;p24"/>
          <p:cNvPicPr preferRelativeResize="0"/>
          <p:nvPr/>
        </p:nvPicPr>
        <p:blipFill>
          <a:blip r:embed="rId3">
            <a:alphaModFix/>
          </a:blip>
          <a:stretch>
            <a:fillRect/>
          </a:stretch>
        </p:blipFill>
        <p:spPr>
          <a:xfrm>
            <a:off x="608350" y="126275"/>
            <a:ext cx="4704326" cy="4890950"/>
          </a:xfrm>
          <a:prstGeom prst="rect">
            <a:avLst/>
          </a:prstGeom>
          <a:noFill/>
          <a:ln>
            <a:noFill/>
          </a:ln>
        </p:spPr>
      </p:pic>
    </p:spTree>
  </p:cSld>
  <p:clrMapOvr>
    <a:masterClrMapping/>
  </p:clrMapOvr>
</p:sld>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968</Words>
  <Application>Microsoft Macintosh PowerPoint</Application>
  <PresentationFormat>On-screen Show (16:9)</PresentationFormat>
  <Paragraphs>99</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Roboto</vt:lpstr>
      <vt:lpstr>Fira Sans Extra Condensed Medium</vt:lpstr>
      <vt:lpstr>Fira Sans Extra Condensed</vt:lpstr>
      <vt:lpstr>Arial</vt:lpstr>
      <vt:lpstr>Data Charts Infographics by Slidesgo</vt:lpstr>
      <vt:lpstr>Data Visualization Data-Driven Analysis of Air Quality in Beijing</vt:lpstr>
      <vt:lpstr>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Heat Map</vt:lpstr>
      <vt:lpstr>PowerPoint Presentation</vt:lpstr>
      <vt:lpstr>PowerPoint Presentation</vt:lpstr>
      <vt:lpstr>In 2022</vt:lpstr>
      <vt:lpstr>Monthly, Seasonal and Year Pattern</vt:lpstr>
      <vt:lpstr>Comparison of the highest and lowest PM 2.5 Level</vt:lpstr>
      <vt:lpstr>Across different month</vt:lpstr>
      <vt:lpstr>By year</vt:lpstr>
      <vt:lpstr>Seasonal patterns of Air Quality</vt:lpstr>
      <vt:lpstr>Monthly average Pollution Levels</vt:lpstr>
      <vt:lpstr>Yearly patterns of Air Quality</vt:lpstr>
      <vt:lpstr>Overall Average Pollutants Levels</vt:lpstr>
      <vt:lpstr>Average Levels of Pollutants between Weekdays and Weekends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Antony Joseraj Mahesh, Safin Akash</cp:lastModifiedBy>
  <cp:revision>1</cp:revision>
  <dcterms:modified xsi:type="dcterms:W3CDTF">2024-09-03T20:32:49Z</dcterms:modified>
</cp:coreProperties>
</file>